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5544800" cy="9144000"/>
  <p:notesSz cx="147828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ice Stewart" initials="JS" lastIdx="1" clrIdx="0">
    <p:extLst>
      <p:ext uri="{19B8F6BF-5375-455C-9EA6-DF929625EA0E}">
        <p15:presenceInfo xmlns:p15="http://schemas.microsoft.com/office/powerpoint/2012/main" userId="S::jstewart@manson.org::18188e2b-222c-4678-beb3-b1aa251096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FF"/>
    <a:srgbClr val="0000CC"/>
    <a:srgbClr val="008000"/>
    <a:srgbClr val="00FF99"/>
    <a:srgbClr val="66FF33"/>
    <a:srgbClr val="663300"/>
    <a:srgbClr val="3333CC"/>
    <a:srgbClr val="9966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6713" autoAdjust="0"/>
  </p:normalViewPr>
  <p:slideViewPr>
    <p:cSldViewPr>
      <p:cViewPr varScale="1">
        <p:scale>
          <a:sx n="91" d="100"/>
          <a:sy n="91" d="100"/>
        </p:scale>
        <p:origin x="715" y="67"/>
      </p:cViewPr>
      <p:guideLst>
        <p:guide orient="horz" pos="261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6406890" cy="465243"/>
          </a:xfrm>
          <a:prstGeom prst="rect">
            <a:avLst/>
          </a:prstGeom>
        </p:spPr>
        <p:txBody>
          <a:bodyPr vert="horz" lIns="134989" tIns="67495" rIns="134989" bIns="6749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8373387" y="2"/>
            <a:ext cx="6406890" cy="465243"/>
          </a:xfrm>
          <a:prstGeom prst="rect">
            <a:avLst/>
          </a:prstGeom>
        </p:spPr>
        <p:txBody>
          <a:bodyPr vert="horz" lIns="134989" tIns="67495" rIns="134989" bIns="67495" rtlCol="0"/>
          <a:lstStyle>
            <a:lvl1pPr algn="r">
              <a:defRPr sz="1800"/>
            </a:lvl1pPr>
          </a:lstStyle>
          <a:p>
            <a:fld id="{CEF6D5DA-D774-4AC3-B39E-264065C2B777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1163"/>
            <a:ext cx="6406890" cy="465240"/>
          </a:xfrm>
          <a:prstGeom prst="rect">
            <a:avLst/>
          </a:prstGeom>
        </p:spPr>
        <p:txBody>
          <a:bodyPr vert="horz" lIns="134989" tIns="67495" rIns="134989" bIns="6749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8373387" y="8831163"/>
            <a:ext cx="6406890" cy="465240"/>
          </a:xfrm>
          <a:prstGeom prst="rect">
            <a:avLst/>
          </a:prstGeom>
        </p:spPr>
        <p:txBody>
          <a:bodyPr vert="horz" lIns="134989" tIns="67495" rIns="134989" bIns="67495" rtlCol="0" anchor="b"/>
          <a:lstStyle>
            <a:lvl1pPr algn="r">
              <a:defRPr sz="1800"/>
            </a:lvl1pPr>
          </a:lstStyle>
          <a:p>
            <a:fld id="{2780F306-9D38-4DD2-874E-80BCEF1D1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6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6405578" cy="466581"/>
          </a:xfrm>
          <a:prstGeom prst="rect">
            <a:avLst/>
          </a:prstGeom>
        </p:spPr>
        <p:txBody>
          <a:bodyPr vert="horz" lIns="85974" tIns="42988" rIns="85974" bIns="429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74202" y="1"/>
            <a:ext cx="6405578" cy="466581"/>
          </a:xfrm>
          <a:prstGeom prst="rect">
            <a:avLst/>
          </a:prstGeom>
        </p:spPr>
        <p:txBody>
          <a:bodyPr vert="horz" lIns="85974" tIns="42988" rIns="85974" bIns="42988" rtlCol="0"/>
          <a:lstStyle>
            <a:lvl1pPr algn="r">
              <a:defRPr sz="1200"/>
            </a:lvl1pPr>
          </a:lstStyle>
          <a:p>
            <a:fld id="{2061DACD-8CFF-42E0-B72B-0C9F6A00852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24400" y="1162050"/>
            <a:ext cx="53340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974" tIns="42988" rIns="85974" bIns="429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7981" y="4473602"/>
            <a:ext cx="11826844" cy="3660751"/>
          </a:xfrm>
          <a:prstGeom prst="rect">
            <a:avLst/>
          </a:prstGeom>
        </p:spPr>
        <p:txBody>
          <a:bodyPr vert="horz" lIns="85974" tIns="42988" rIns="85974" bIns="429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19"/>
            <a:ext cx="6405578" cy="466581"/>
          </a:xfrm>
          <a:prstGeom prst="rect">
            <a:avLst/>
          </a:prstGeom>
        </p:spPr>
        <p:txBody>
          <a:bodyPr vert="horz" lIns="85974" tIns="42988" rIns="85974" bIns="429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74202" y="8829819"/>
            <a:ext cx="6405578" cy="466581"/>
          </a:xfrm>
          <a:prstGeom prst="rect">
            <a:avLst/>
          </a:prstGeom>
        </p:spPr>
        <p:txBody>
          <a:bodyPr vert="horz" lIns="85974" tIns="42988" rIns="85974" bIns="42988" rtlCol="0" anchor="b"/>
          <a:lstStyle>
            <a:lvl1pPr algn="r">
              <a:defRPr sz="1200"/>
            </a:lvl1pPr>
          </a:lstStyle>
          <a:p>
            <a:fld id="{09CAE59A-6735-4807-B7C6-D4EE94254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35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94704" y="325121"/>
            <a:ext cx="14948916" cy="850391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5225" y="1176501"/>
            <a:ext cx="12707874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918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651" y="5159513"/>
            <a:ext cx="11179022" cy="1850887"/>
          </a:xfrm>
        </p:spPr>
        <p:txBody>
          <a:bodyPr>
            <a:normAutofit/>
          </a:bodyPr>
          <a:lstStyle>
            <a:lvl1pPr marL="0" indent="0" algn="ctr">
              <a:buNone/>
              <a:defRPr sz="2805">
                <a:solidFill>
                  <a:srgbClr val="FFFFFF"/>
                </a:solidFill>
              </a:defRPr>
            </a:lvl1pPr>
            <a:lvl2pPr marL="582930" indent="0" algn="ctr">
              <a:buNone/>
              <a:defRPr sz="2805"/>
            </a:lvl2pPr>
            <a:lvl3pPr marL="1165860" indent="0" algn="ctr">
              <a:buNone/>
              <a:defRPr sz="2805"/>
            </a:lvl3pPr>
            <a:lvl4pPr marL="1748790" indent="0" algn="ctr">
              <a:buNone/>
              <a:defRPr sz="2550"/>
            </a:lvl4pPr>
            <a:lvl5pPr marL="2331720" indent="0" algn="ctr">
              <a:buNone/>
              <a:defRPr sz="2550"/>
            </a:lvl5pPr>
            <a:lvl6pPr marL="2914650" indent="0" algn="ctr">
              <a:buNone/>
              <a:defRPr sz="2550"/>
            </a:lvl6pPr>
            <a:lvl7pPr marL="3497580" indent="0" algn="ctr">
              <a:buNone/>
              <a:defRPr sz="2550"/>
            </a:lvl7pPr>
            <a:lvl8pPr marL="4080510" indent="0" algn="ctr">
              <a:buNone/>
              <a:defRPr sz="2550"/>
            </a:lvl8pPr>
            <a:lvl9pPr marL="4663440" indent="0" algn="ctr">
              <a:buNone/>
              <a:defRPr sz="25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22792" y="4978400"/>
            <a:ext cx="1049274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13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7" y="1016000"/>
            <a:ext cx="2963228" cy="721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7325" y="1016000"/>
            <a:ext cx="9472613" cy="721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7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8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691" y="1564767"/>
            <a:ext cx="12707874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918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0158" y="5539360"/>
            <a:ext cx="1118059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2805">
                <a:solidFill>
                  <a:schemeClr val="accent1"/>
                </a:solidFill>
              </a:defRPr>
            </a:lvl1pPr>
            <a:lvl2pPr marL="582930" indent="0">
              <a:buNone/>
              <a:defRPr sz="2295">
                <a:solidFill>
                  <a:schemeClr val="tx1">
                    <a:tint val="75000"/>
                  </a:schemeClr>
                </a:solidFill>
              </a:defRPr>
            </a:lvl2pPr>
            <a:lvl3pPr marL="116586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74879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4pPr>
            <a:lvl5pPr marL="233172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5pPr>
            <a:lvl6pPr marL="291465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6pPr>
            <a:lvl7pPr marL="349758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7pPr>
            <a:lvl8pPr marL="408051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8pPr>
            <a:lvl9pPr marL="4663440" indent="0">
              <a:buNone/>
              <a:defRPr sz="17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26031" y="5360544"/>
            <a:ext cx="1049274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75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7325" y="2743199"/>
            <a:ext cx="6062472" cy="5364480"/>
          </a:xfrm>
        </p:spPr>
        <p:txBody>
          <a:bodyPr/>
          <a:lstStyle>
            <a:lvl1pPr>
              <a:defRPr sz="2805"/>
            </a:lvl1pPr>
            <a:lvl2pPr>
              <a:defRPr sz="2550"/>
            </a:lvl2pPr>
            <a:lvl3pPr>
              <a:defRPr sz="2295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91205" y="2743200"/>
            <a:ext cx="6062472" cy="5364480"/>
          </a:xfrm>
        </p:spPr>
        <p:txBody>
          <a:bodyPr/>
          <a:lstStyle>
            <a:lvl1pPr>
              <a:defRPr sz="2805"/>
            </a:lvl1pPr>
            <a:lvl2pPr>
              <a:defRPr sz="2550"/>
            </a:lvl2pPr>
            <a:lvl3pPr>
              <a:defRPr sz="2295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7325" y="2668681"/>
            <a:ext cx="6062472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3060" b="1"/>
            </a:lvl1pPr>
            <a:lvl2pPr marL="582930" indent="0">
              <a:buNone/>
              <a:defRPr sz="2550" b="1"/>
            </a:lvl2pPr>
            <a:lvl3pPr marL="1165860" indent="0">
              <a:buNone/>
              <a:defRPr sz="2295" b="1"/>
            </a:lvl3pPr>
            <a:lvl4pPr marL="1748790" indent="0">
              <a:buNone/>
              <a:defRPr sz="2040" b="1"/>
            </a:lvl4pPr>
            <a:lvl5pPr marL="2331720" indent="0">
              <a:buNone/>
              <a:defRPr sz="2040" b="1"/>
            </a:lvl5pPr>
            <a:lvl6pPr marL="2914650" indent="0">
              <a:buNone/>
              <a:defRPr sz="2040" b="1"/>
            </a:lvl6pPr>
            <a:lvl7pPr marL="3497580" indent="0">
              <a:buNone/>
              <a:defRPr sz="2040" b="1"/>
            </a:lvl7pPr>
            <a:lvl8pPr marL="4080510" indent="0">
              <a:buNone/>
              <a:defRPr sz="2040" b="1"/>
            </a:lvl8pPr>
            <a:lvl9pPr marL="4663440" indent="0">
              <a:buNone/>
              <a:defRPr sz="2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325" y="3628644"/>
            <a:ext cx="6062472" cy="4511040"/>
          </a:xfrm>
        </p:spPr>
        <p:txBody>
          <a:bodyPr/>
          <a:lstStyle>
            <a:lvl1pPr>
              <a:defRPr sz="2805"/>
            </a:lvl1pPr>
            <a:lvl2pPr>
              <a:defRPr sz="2550"/>
            </a:lvl2pPr>
            <a:lvl3pPr>
              <a:defRPr sz="2295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93196" y="2665376"/>
            <a:ext cx="6062472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3060" b="1"/>
            </a:lvl1pPr>
            <a:lvl2pPr marL="582930" indent="0">
              <a:buNone/>
              <a:defRPr sz="2550" b="1"/>
            </a:lvl2pPr>
            <a:lvl3pPr marL="1165860" indent="0">
              <a:buNone/>
              <a:defRPr sz="2295" b="1"/>
            </a:lvl3pPr>
            <a:lvl4pPr marL="1748790" indent="0">
              <a:buNone/>
              <a:defRPr sz="2040" b="1"/>
            </a:lvl4pPr>
            <a:lvl5pPr marL="2331720" indent="0">
              <a:buNone/>
              <a:defRPr sz="2040" b="1"/>
            </a:lvl5pPr>
            <a:lvl6pPr marL="2914650" indent="0">
              <a:buNone/>
              <a:defRPr sz="2040" b="1"/>
            </a:lvl6pPr>
            <a:lvl7pPr marL="3497580" indent="0">
              <a:buNone/>
              <a:defRPr sz="2040" b="1"/>
            </a:lvl7pPr>
            <a:lvl8pPr marL="4080510" indent="0">
              <a:buNone/>
              <a:defRPr sz="2040" b="1"/>
            </a:lvl8pPr>
            <a:lvl9pPr marL="4663440" indent="0">
              <a:buNone/>
              <a:defRPr sz="2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93196" y="3625763"/>
            <a:ext cx="6062472" cy="4511040"/>
          </a:xfrm>
        </p:spPr>
        <p:txBody>
          <a:bodyPr/>
          <a:lstStyle>
            <a:lvl1pPr>
              <a:defRPr sz="2805"/>
            </a:lvl1pPr>
            <a:lvl2pPr>
              <a:defRPr sz="2550"/>
            </a:lvl2pPr>
            <a:lvl3pPr>
              <a:defRPr sz="2295"/>
            </a:lvl3pPr>
            <a:lvl4pPr>
              <a:defRPr sz="2040"/>
            </a:lvl4pPr>
            <a:lvl5pPr>
              <a:defRPr sz="2040"/>
            </a:lvl5pPr>
            <a:lvl6pPr>
              <a:defRPr sz="2040"/>
            </a:lvl6pPr>
            <a:lvl7pPr>
              <a:defRPr sz="2040"/>
            </a:lvl7pPr>
            <a:lvl8pPr>
              <a:defRPr sz="2040"/>
            </a:lvl8pPr>
            <a:lvl9pPr>
              <a:defRPr sz="20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8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0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1463040"/>
            <a:ext cx="5013198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5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1503" y="1463040"/>
            <a:ext cx="6645402" cy="6217920"/>
          </a:xfrm>
        </p:spPr>
        <p:txBody>
          <a:bodyPr/>
          <a:lstStyle>
            <a:lvl1pPr>
              <a:defRPr sz="4080"/>
            </a:lvl1pPr>
            <a:lvl2pPr>
              <a:defRPr sz="3570"/>
            </a:lvl2pPr>
            <a:lvl3pPr>
              <a:defRPr sz="3060"/>
            </a:lvl3pPr>
            <a:lvl4pPr>
              <a:defRPr sz="2550"/>
            </a:lvl4pPr>
            <a:lvl5pPr>
              <a:defRPr sz="2550"/>
            </a:lvl5pPr>
            <a:lvl6pPr>
              <a:defRPr sz="2550"/>
            </a:lvl6pPr>
            <a:lvl7pPr>
              <a:defRPr sz="2550"/>
            </a:lvl7pPr>
            <a:lvl8pPr>
              <a:defRPr sz="2550"/>
            </a:lvl8pPr>
            <a:lvl9pPr>
              <a:defRPr sz="25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7325" y="3779520"/>
            <a:ext cx="5013198" cy="4023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75"/>
              </a:spcBef>
              <a:buNone/>
              <a:defRPr sz="2168"/>
            </a:lvl1pPr>
            <a:lvl2pPr marL="582930" indent="0">
              <a:buNone/>
              <a:defRPr sz="1530"/>
            </a:lvl2pPr>
            <a:lvl3pPr marL="1165860" indent="0">
              <a:buNone/>
              <a:defRPr sz="1275"/>
            </a:lvl3pPr>
            <a:lvl4pPr marL="1748790" indent="0">
              <a:buNone/>
              <a:defRPr sz="1148"/>
            </a:lvl4pPr>
            <a:lvl5pPr marL="2331720" indent="0">
              <a:buNone/>
              <a:defRPr sz="1148"/>
            </a:lvl5pPr>
            <a:lvl6pPr marL="2914650" indent="0">
              <a:buNone/>
              <a:defRPr sz="1148"/>
            </a:lvl6pPr>
            <a:lvl7pPr marL="3497580" indent="0">
              <a:buNone/>
              <a:defRPr sz="1148"/>
            </a:lvl7pPr>
            <a:lvl8pPr marL="4080510" indent="0">
              <a:buNone/>
              <a:defRPr sz="1148"/>
            </a:lvl8pPr>
            <a:lvl9pPr marL="4663440" indent="0">
              <a:buNone/>
              <a:defRPr sz="11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8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5" y="1463040"/>
            <a:ext cx="5013198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5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01891" y="1426463"/>
            <a:ext cx="7776286" cy="64008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3570"/>
            </a:lvl1pPr>
            <a:lvl2pPr marL="582930" indent="0">
              <a:buNone/>
              <a:defRPr sz="3570"/>
            </a:lvl2pPr>
            <a:lvl3pPr marL="1165860" indent="0">
              <a:buNone/>
              <a:defRPr sz="3060"/>
            </a:lvl3pPr>
            <a:lvl4pPr marL="1748790" indent="0">
              <a:buNone/>
              <a:defRPr sz="2550"/>
            </a:lvl4pPr>
            <a:lvl5pPr marL="2331720" indent="0">
              <a:buNone/>
              <a:defRPr sz="2550"/>
            </a:lvl5pPr>
            <a:lvl6pPr marL="2914650" indent="0">
              <a:buNone/>
              <a:defRPr sz="2550"/>
            </a:lvl6pPr>
            <a:lvl7pPr marL="3497580" indent="0">
              <a:buNone/>
              <a:defRPr sz="2550"/>
            </a:lvl7pPr>
            <a:lvl8pPr marL="4080510" indent="0">
              <a:buNone/>
              <a:defRPr sz="2550"/>
            </a:lvl8pPr>
            <a:lvl9pPr marL="4663440" indent="0">
              <a:buNone/>
              <a:defRPr sz="25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7325" y="3779520"/>
            <a:ext cx="5013198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75"/>
              </a:spcBef>
              <a:buNone/>
              <a:defRPr sz="2168"/>
            </a:lvl1pPr>
            <a:lvl2pPr marL="582930" indent="0">
              <a:buNone/>
              <a:defRPr sz="1530"/>
            </a:lvl2pPr>
            <a:lvl3pPr marL="1165860" indent="0">
              <a:buNone/>
              <a:defRPr sz="1275"/>
            </a:lvl3pPr>
            <a:lvl4pPr marL="1748790" indent="0">
              <a:buNone/>
              <a:defRPr sz="1148"/>
            </a:lvl4pPr>
            <a:lvl5pPr marL="2331720" indent="0">
              <a:buNone/>
              <a:defRPr sz="1148"/>
            </a:lvl5pPr>
            <a:lvl6pPr marL="2914650" indent="0">
              <a:buNone/>
              <a:defRPr sz="1148"/>
            </a:lvl6pPr>
            <a:lvl7pPr marL="3497580" indent="0">
              <a:buNone/>
              <a:defRPr sz="1148"/>
            </a:lvl7pPr>
            <a:lvl8pPr marL="4080510" indent="0">
              <a:buNone/>
              <a:defRPr sz="1148"/>
            </a:lvl8pPr>
            <a:lvl9pPr marL="4663440" indent="0">
              <a:buNone/>
              <a:defRPr sz="11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4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94704" y="325121"/>
            <a:ext cx="14948916" cy="850391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7325" y="812800"/>
            <a:ext cx="12591288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7325" y="2743200"/>
            <a:ext cx="12587911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57320" y="8298438"/>
            <a:ext cx="296956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3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5164" y="8298438"/>
            <a:ext cx="601516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3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95151" y="8298438"/>
            <a:ext cx="21754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3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7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1165860" rtl="0" eaLnBrk="1" latinLnBrk="0" hangingPunct="1">
        <a:lnSpc>
          <a:spcPct val="90000"/>
        </a:lnSpc>
        <a:spcBef>
          <a:spcPct val="0"/>
        </a:spcBef>
        <a:buNone/>
        <a:defRPr sz="561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91465" indent="-233172" algn="l" defTabSz="1165860" rtl="0" eaLnBrk="1" latinLnBrk="0" hangingPunct="1">
        <a:lnSpc>
          <a:spcPct val="90000"/>
        </a:lnSpc>
        <a:spcBef>
          <a:spcPts val="1785"/>
        </a:spcBef>
        <a:buClr>
          <a:schemeClr val="accent1"/>
        </a:buClr>
        <a:buSzPct val="80000"/>
        <a:buFont typeface="Corbel" pitchFamily="34" charset="0"/>
        <a:buChar char="•"/>
        <a:defRPr sz="2805" kern="1200">
          <a:solidFill>
            <a:schemeClr val="accent1"/>
          </a:solidFill>
          <a:latin typeface="+mn-lt"/>
          <a:ea typeface="+mn-ea"/>
          <a:cs typeface="+mn-cs"/>
        </a:defRPr>
      </a:lvl1pPr>
      <a:lvl2pPr marL="582930" indent="-233172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5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32688" indent="-233172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295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82446" indent="-233172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632204" indent="-233172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040000" indent="-291465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422500" indent="-291465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805000" indent="-291465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187500" indent="-291465" algn="l" defTabSz="1165860" rtl="0" eaLnBrk="1" latinLnBrk="0" hangingPunct="1">
        <a:lnSpc>
          <a:spcPct val="90000"/>
        </a:lnSpc>
        <a:spcBef>
          <a:spcPts val="255"/>
        </a:spcBef>
        <a:spcAft>
          <a:spcPts val="510"/>
        </a:spcAft>
        <a:buClr>
          <a:schemeClr val="accent1"/>
        </a:buClr>
        <a:buSzPct val="80000"/>
        <a:buFont typeface="Corbel" pitchFamily="34" charset="0"/>
        <a:buChar char="•"/>
        <a:defRPr sz="204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2pPr>
      <a:lvl3pPr marL="116586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3pPr>
      <a:lvl4pPr marL="174879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4pPr>
      <a:lvl5pPr marL="233172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5pPr>
      <a:lvl6pPr marL="291465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6pPr>
      <a:lvl7pPr marL="349758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7pPr>
      <a:lvl8pPr marL="408051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algn="l" defTabSz="1165860" rtl="0" eaLnBrk="1" latinLnBrk="0" hangingPunct="1">
        <a:defRPr sz="22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/>
          <p:nvPr/>
        </p:nvSpPr>
        <p:spPr>
          <a:xfrm>
            <a:off x="3392743" y="1168510"/>
            <a:ext cx="855772" cy="63227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02" name="object 244">
            <a:extLst>
              <a:ext uri="{FF2B5EF4-FFF2-40B4-BE49-F238E27FC236}">
                <a16:creationId xmlns:a16="http://schemas.microsoft.com/office/drawing/2014/main" id="{4D40B8B3-51B1-4D25-A593-7511DB8A685F}"/>
              </a:ext>
            </a:extLst>
          </p:cNvPr>
          <p:cNvSpPr/>
          <p:nvPr/>
        </p:nvSpPr>
        <p:spPr>
          <a:xfrm>
            <a:off x="6039088" y="1840198"/>
            <a:ext cx="865051" cy="674280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288" name="object 318">
            <a:extLst>
              <a:ext uri="{FF2B5EF4-FFF2-40B4-BE49-F238E27FC236}">
                <a16:creationId xmlns:a16="http://schemas.microsoft.com/office/drawing/2014/main" id="{6AC31912-6DBD-4C47-B324-6D9D9C56FC62}"/>
              </a:ext>
            </a:extLst>
          </p:cNvPr>
          <p:cNvSpPr/>
          <p:nvPr/>
        </p:nvSpPr>
        <p:spPr>
          <a:xfrm>
            <a:off x="6958734" y="3982350"/>
            <a:ext cx="866306" cy="65476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66" name="object 84"/>
          <p:cNvSpPr/>
          <p:nvPr/>
        </p:nvSpPr>
        <p:spPr>
          <a:xfrm>
            <a:off x="6966604" y="1852634"/>
            <a:ext cx="882743" cy="64885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93" name="object 84">
            <a:extLst>
              <a:ext uri="{FF2B5EF4-FFF2-40B4-BE49-F238E27FC236}">
                <a16:creationId xmlns:a16="http://schemas.microsoft.com/office/drawing/2014/main" id="{33493612-1DE3-4550-BCBE-91FA66DD007F}"/>
              </a:ext>
            </a:extLst>
          </p:cNvPr>
          <p:cNvSpPr/>
          <p:nvPr/>
        </p:nvSpPr>
        <p:spPr>
          <a:xfrm>
            <a:off x="14153566" y="2599731"/>
            <a:ext cx="874951" cy="657638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41" name="object 84"/>
          <p:cNvSpPr/>
          <p:nvPr/>
        </p:nvSpPr>
        <p:spPr>
          <a:xfrm>
            <a:off x="4268925" y="6185765"/>
            <a:ext cx="837295" cy="64881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97" name="object 84"/>
          <p:cNvSpPr/>
          <p:nvPr/>
        </p:nvSpPr>
        <p:spPr>
          <a:xfrm>
            <a:off x="7865137" y="3258127"/>
            <a:ext cx="886053" cy="66470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7870371" y="1168510"/>
            <a:ext cx="871796" cy="65695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7" name="object 84">
            <a:extLst>
              <a:ext uri="{FF2B5EF4-FFF2-40B4-BE49-F238E27FC236}">
                <a16:creationId xmlns:a16="http://schemas.microsoft.com/office/drawing/2014/main" id="{5A79565E-AA2A-4F5B-A3AE-372B8041B51B}"/>
              </a:ext>
            </a:extLst>
          </p:cNvPr>
          <p:cNvSpPr/>
          <p:nvPr/>
        </p:nvSpPr>
        <p:spPr>
          <a:xfrm>
            <a:off x="9723944" y="3986165"/>
            <a:ext cx="839951" cy="69495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6" name="object 84">
            <a:extLst>
              <a:ext uri="{FF2B5EF4-FFF2-40B4-BE49-F238E27FC236}">
                <a16:creationId xmlns:a16="http://schemas.microsoft.com/office/drawing/2014/main" id="{9B468A92-A051-4CB5-9309-3EBF76EF7686}"/>
              </a:ext>
            </a:extLst>
          </p:cNvPr>
          <p:cNvSpPr/>
          <p:nvPr/>
        </p:nvSpPr>
        <p:spPr>
          <a:xfrm>
            <a:off x="9708251" y="3258508"/>
            <a:ext cx="858149" cy="66797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9677400" y="1878594"/>
            <a:ext cx="871749" cy="63588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14" name="object 214"/>
          <p:cNvSpPr/>
          <p:nvPr/>
        </p:nvSpPr>
        <p:spPr>
          <a:xfrm>
            <a:off x="8777846" y="1852714"/>
            <a:ext cx="863230" cy="654410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9683112" y="1179764"/>
            <a:ext cx="852948" cy="65692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45" name="object 84"/>
          <p:cNvSpPr/>
          <p:nvPr/>
        </p:nvSpPr>
        <p:spPr>
          <a:xfrm>
            <a:off x="10600267" y="2580402"/>
            <a:ext cx="841611" cy="64856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21" name="object 84"/>
          <p:cNvSpPr/>
          <p:nvPr/>
        </p:nvSpPr>
        <p:spPr>
          <a:xfrm>
            <a:off x="11477985" y="3969657"/>
            <a:ext cx="890522" cy="700998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50" name="object 84"/>
          <p:cNvSpPr/>
          <p:nvPr/>
        </p:nvSpPr>
        <p:spPr>
          <a:xfrm>
            <a:off x="11479625" y="3261616"/>
            <a:ext cx="872916" cy="67929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51" name="object 149"/>
          <p:cNvSpPr/>
          <p:nvPr/>
        </p:nvSpPr>
        <p:spPr>
          <a:xfrm>
            <a:off x="11471485" y="2584304"/>
            <a:ext cx="872916" cy="648566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399" y="0"/>
                </a:lnTo>
                <a:lnTo>
                  <a:pt x="91439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5" name="object 214">
            <a:extLst>
              <a:ext uri="{FF2B5EF4-FFF2-40B4-BE49-F238E27FC236}">
                <a16:creationId xmlns:a16="http://schemas.microsoft.com/office/drawing/2014/main" id="{346DB915-978E-4B7B-A29C-E998518C9416}"/>
              </a:ext>
            </a:extLst>
          </p:cNvPr>
          <p:cNvSpPr/>
          <p:nvPr/>
        </p:nvSpPr>
        <p:spPr>
          <a:xfrm>
            <a:off x="11466700" y="1870833"/>
            <a:ext cx="873740" cy="678921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78" name="object 178"/>
          <p:cNvSpPr/>
          <p:nvPr/>
        </p:nvSpPr>
        <p:spPr>
          <a:xfrm>
            <a:off x="11462505" y="1192772"/>
            <a:ext cx="869782" cy="64194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08" name="object 208"/>
          <p:cNvSpPr/>
          <p:nvPr/>
        </p:nvSpPr>
        <p:spPr>
          <a:xfrm>
            <a:off x="12363654" y="1202089"/>
            <a:ext cx="867179" cy="63810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99" name="object 199"/>
          <p:cNvSpPr/>
          <p:nvPr/>
        </p:nvSpPr>
        <p:spPr>
          <a:xfrm>
            <a:off x="13279911" y="4717760"/>
            <a:ext cx="833832" cy="68645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4" name="object 84">
            <a:extLst>
              <a:ext uri="{FF2B5EF4-FFF2-40B4-BE49-F238E27FC236}">
                <a16:creationId xmlns:a16="http://schemas.microsoft.com/office/drawing/2014/main" id="{FF9B302D-0971-4344-BD8E-724FB4C6E7FD}"/>
              </a:ext>
            </a:extLst>
          </p:cNvPr>
          <p:cNvSpPr/>
          <p:nvPr/>
        </p:nvSpPr>
        <p:spPr>
          <a:xfrm>
            <a:off x="13280731" y="4008586"/>
            <a:ext cx="834941" cy="66207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3" name="object 149">
            <a:extLst>
              <a:ext uri="{FF2B5EF4-FFF2-40B4-BE49-F238E27FC236}">
                <a16:creationId xmlns:a16="http://schemas.microsoft.com/office/drawing/2014/main" id="{DDAFEF4F-B200-4582-9A4F-9247845064DA}"/>
              </a:ext>
            </a:extLst>
          </p:cNvPr>
          <p:cNvSpPr/>
          <p:nvPr/>
        </p:nvSpPr>
        <p:spPr>
          <a:xfrm>
            <a:off x="13280995" y="2596342"/>
            <a:ext cx="825622" cy="655319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399" y="0"/>
                </a:lnTo>
                <a:lnTo>
                  <a:pt x="91439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2" name="object 149">
            <a:extLst>
              <a:ext uri="{FF2B5EF4-FFF2-40B4-BE49-F238E27FC236}">
                <a16:creationId xmlns:a16="http://schemas.microsoft.com/office/drawing/2014/main" id="{88BE234D-5CF9-40EF-8CEC-C14B50CD825A}"/>
              </a:ext>
            </a:extLst>
          </p:cNvPr>
          <p:cNvSpPr/>
          <p:nvPr/>
        </p:nvSpPr>
        <p:spPr>
          <a:xfrm>
            <a:off x="13280749" y="1891190"/>
            <a:ext cx="828770" cy="664454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399" y="0"/>
                </a:lnTo>
                <a:lnTo>
                  <a:pt x="91439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chemeClr val="bg1"/>
              </a:solidFill>
            </a:endParaRPr>
          </a:p>
        </p:txBody>
      </p:sp>
      <p:sp>
        <p:nvSpPr>
          <p:cNvPr id="272" name="object 208">
            <a:extLst>
              <a:ext uri="{FF2B5EF4-FFF2-40B4-BE49-F238E27FC236}">
                <a16:creationId xmlns:a16="http://schemas.microsoft.com/office/drawing/2014/main" id="{7240C17C-AB93-4E21-991F-7097BE7B16AE}"/>
              </a:ext>
            </a:extLst>
          </p:cNvPr>
          <p:cNvSpPr/>
          <p:nvPr/>
        </p:nvSpPr>
        <p:spPr>
          <a:xfrm>
            <a:off x="13275913" y="1193736"/>
            <a:ext cx="836579" cy="65277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chemeClr val="bg1"/>
              </a:solidFill>
            </a:endParaRPr>
          </a:p>
        </p:txBody>
      </p:sp>
      <p:sp>
        <p:nvSpPr>
          <p:cNvPr id="273" name="object 208">
            <a:extLst>
              <a:ext uri="{FF2B5EF4-FFF2-40B4-BE49-F238E27FC236}">
                <a16:creationId xmlns:a16="http://schemas.microsoft.com/office/drawing/2014/main" id="{6BD64646-9155-4316-A831-D0DFA2235006}"/>
              </a:ext>
            </a:extLst>
          </p:cNvPr>
          <p:cNvSpPr/>
          <p:nvPr/>
        </p:nvSpPr>
        <p:spPr>
          <a:xfrm>
            <a:off x="14170932" y="1189821"/>
            <a:ext cx="857587" cy="65544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7" name="object 140"/>
          <p:cNvSpPr/>
          <p:nvPr/>
        </p:nvSpPr>
        <p:spPr>
          <a:xfrm>
            <a:off x="2508672" y="3992489"/>
            <a:ext cx="851845" cy="70934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472" name="object 250"/>
          <p:cNvSpPr/>
          <p:nvPr/>
        </p:nvSpPr>
        <p:spPr>
          <a:xfrm>
            <a:off x="2510465" y="1836688"/>
            <a:ext cx="839739" cy="64471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rgbClr val="008000"/>
              </a:solidFill>
            </a:endParaRPr>
          </a:p>
        </p:txBody>
      </p:sp>
      <p:sp>
        <p:nvSpPr>
          <p:cNvPr id="458" name="object 84"/>
          <p:cNvSpPr/>
          <p:nvPr/>
        </p:nvSpPr>
        <p:spPr>
          <a:xfrm>
            <a:off x="14159996" y="4027109"/>
            <a:ext cx="880902" cy="63922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18" name="object 84"/>
          <p:cNvSpPr/>
          <p:nvPr/>
        </p:nvSpPr>
        <p:spPr>
          <a:xfrm>
            <a:off x="10606140" y="3982350"/>
            <a:ext cx="844014" cy="69460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90" name="Rounded Rectangle 389"/>
          <p:cNvSpPr/>
          <p:nvPr/>
        </p:nvSpPr>
        <p:spPr>
          <a:xfrm>
            <a:off x="833293" y="158094"/>
            <a:ext cx="14327311" cy="521861"/>
          </a:xfrm>
          <a:prstGeom prst="roundRect">
            <a:avLst>
              <a:gd name="adj" fmla="val 46492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6"/>
          </a:p>
        </p:txBody>
      </p:sp>
      <p:sp>
        <p:nvSpPr>
          <p:cNvPr id="4" name="object 4"/>
          <p:cNvSpPr txBox="1"/>
          <p:nvPr/>
        </p:nvSpPr>
        <p:spPr>
          <a:xfrm>
            <a:off x="7857778" y="705847"/>
            <a:ext cx="867940" cy="473967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i="1" spc="-18" dirty="0">
              <a:solidFill>
                <a:srgbClr val="FF0000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July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3578" y="676626"/>
            <a:ext cx="850014" cy="4924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spc="-73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73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Feb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67242" y="708790"/>
            <a:ext cx="828265" cy="4810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spc="-18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April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5978" y="685749"/>
            <a:ext cx="876056" cy="4618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Study</a:t>
            </a:r>
          </a:p>
          <a:p>
            <a:pPr marL="11546" algn="ctr"/>
            <a:r>
              <a:rPr lang="en-US" sz="1600" b="1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May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02661" y="676143"/>
            <a:ext cx="803358" cy="4770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May </a:t>
            </a:r>
            <a:r>
              <a:rPr lang="en-US" b="1" dirty="0">
                <a:solidFill>
                  <a:srgbClr val="0000FF"/>
                </a:solidFill>
                <a:latin typeface="Franklin Gothic Book" panose="020B0503020102020204" pitchFamily="34" charset="0"/>
                <a:cs typeface="Gloucester MT Extra Condensed"/>
              </a:rPr>
              <a:t>	</a:t>
            </a:r>
            <a:endParaRPr b="1" dirty="0">
              <a:solidFill>
                <a:srgbClr val="0000FF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80971" y="1862145"/>
            <a:ext cx="871704" cy="64296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8" name="object 38"/>
          <p:cNvSpPr txBox="1"/>
          <p:nvPr/>
        </p:nvSpPr>
        <p:spPr>
          <a:xfrm>
            <a:off x="3389571" y="1187576"/>
            <a:ext cx="867132" cy="59617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spc="-18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18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Rev.</a:t>
            </a:r>
          </a:p>
          <a:p>
            <a:pPr marL="11546" algn="ctr"/>
            <a:r>
              <a:rPr lang="en-US" sz="900" spc="-18" dirty="0">
                <a:solidFill>
                  <a:srgbClr val="FFFFFF"/>
                </a:solidFill>
                <a:latin typeface="Arial Narrow" panose="020B0606020202030204" pitchFamily="34" charset="0"/>
                <a:cs typeface="Gloucester MT Extra Condensed"/>
              </a:rPr>
              <a:t>Technology</a:t>
            </a:r>
            <a:endParaRPr sz="900" dirty="0">
              <a:latin typeface="Arial Narrow" panose="020B0606020202030204" pitchFamily="34" charset="0"/>
              <a:cs typeface="Gloucester MT Extra Condensed"/>
            </a:endParaRPr>
          </a:p>
          <a:p>
            <a:pPr marL="23668" algn="ctr">
              <a:spcBef>
                <a:spcPts val="241"/>
              </a:spcBef>
            </a:pPr>
            <a:endParaRPr sz="818" dirty="0">
              <a:latin typeface="Arial Narrow"/>
              <a:cs typeface="Arial Narrow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289650" y="1180524"/>
            <a:ext cx="832551" cy="62352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4" name="object 44"/>
          <p:cNvSpPr txBox="1"/>
          <p:nvPr/>
        </p:nvSpPr>
        <p:spPr>
          <a:xfrm>
            <a:off x="4281332" y="1207298"/>
            <a:ext cx="766768" cy="5829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078" algn="ctr"/>
            <a:r>
              <a:rPr lang="en-US" sz="1600" spc="-5" dirty="0">
                <a:latin typeface="Gloucester MT Extra Condensed"/>
                <a:cs typeface="Gloucester MT Extra Condensed"/>
              </a:rPr>
              <a:t>School </a:t>
            </a:r>
            <a:br>
              <a:rPr lang="en-US" sz="1600" spc="-5" dirty="0">
                <a:latin typeface="Gloucester MT Extra Condensed"/>
                <a:cs typeface="Gloucester MT Extra Condensed"/>
              </a:rPr>
            </a:br>
            <a:r>
              <a:rPr sz="1600" spc="-5" dirty="0">
                <a:latin typeface="Gloucester MT Extra Condensed"/>
                <a:cs typeface="Gloucester MT Extra Condensed"/>
              </a:rPr>
              <a:t>Visit</a:t>
            </a:r>
            <a:endParaRPr sz="1600" dirty="0">
              <a:latin typeface="Gloucester MT Extra Condensed"/>
              <a:cs typeface="Gloucester MT Extra Condensed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888395" y="5336409"/>
            <a:ext cx="864280" cy="57638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D0CECE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7891227" y="5950730"/>
            <a:ext cx="858441" cy="60563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D0CECE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84" name="object 84"/>
          <p:cNvSpPr/>
          <p:nvPr/>
        </p:nvSpPr>
        <p:spPr>
          <a:xfrm>
            <a:off x="7877506" y="2549800"/>
            <a:ext cx="886059" cy="65997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3232264" y="1769226"/>
            <a:ext cx="831273" cy="55556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3232265" y="1221970"/>
            <a:ext cx="734170" cy="55556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93" name="object 93"/>
          <p:cNvSpPr txBox="1"/>
          <p:nvPr/>
        </p:nvSpPr>
        <p:spPr>
          <a:xfrm>
            <a:off x="8703725" y="6262825"/>
            <a:ext cx="850308" cy="62918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8696" algn="ctr"/>
            <a:r>
              <a:rPr sz="1636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</a:t>
            </a: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oard</a:t>
            </a:r>
            <a:endParaRPr sz="1600" dirty="0">
              <a:latin typeface="Gloucester MT Extra Condensed"/>
              <a:cs typeface="Gloucester MT Extra Condensed"/>
            </a:endParaRPr>
          </a:p>
          <a:p>
            <a:pPr marL="11546" algn="ctr">
              <a:spcBef>
                <a:spcPts val="241"/>
              </a:spcBef>
            </a:pP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Boa</a:t>
            </a:r>
            <a:r>
              <a:rPr sz="900" spc="-9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d</a:t>
            </a:r>
            <a:r>
              <a:rPr sz="900" spc="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Ret</a:t>
            </a:r>
            <a:r>
              <a:rPr sz="900" spc="-9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eat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921260" y="5388912"/>
            <a:ext cx="808322" cy="6056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>
              <a:lnSpc>
                <a:spcPct val="97100"/>
              </a:lnSpc>
            </a:pPr>
            <a:r>
              <a:rPr lang="en-US" sz="1600" dirty="0">
                <a:latin typeface="Gloucester MT Extra Condensed"/>
                <a:cs typeface="Gloucester MT Extra Condensed"/>
              </a:rPr>
              <a:t>State</a:t>
            </a:r>
            <a:br>
              <a:rPr lang="en-US" sz="1636" dirty="0">
                <a:latin typeface="Gloucester MT Extra Condensed"/>
                <a:cs typeface="Gloucester MT Extra Condensed"/>
              </a:rPr>
            </a:br>
            <a:r>
              <a:rPr sz="900" spc="-5" dirty="0">
                <a:latin typeface="Arial Narrow"/>
                <a:cs typeface="Arial Narrow"/>
              </a:rPr>
              <a:t>Budget Hea</a:t>
            </a:r>
            <a:r>
              <a:rPr sz="900" spc="-9" dirty="0">
                <a:latin typeface="Arial Narrow"/>
                <a:cs typeface="Arial Narrow"/>
              </a:rPr>
              <a:t>r</a:t>
            </a:r>
            <a:r>
              <a:rPr sz="900" dirty="0">
                <a:latin typeface="Arial Narrow"/>
                <a:cs typeface="Arial Narrow"/>
              </a:rPr>
              <a:t>i</a:t>
            </a:r>
            <a:r>
              <a:rPr sz="900" spc="-5" dirty="0">
                <a:latin typeface="Arial Narrow"/>
                <a:cs typeface="Arial Narrow"/>
              </a:rPr>
              <a:t>ng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889311" y="5974412"/>
            <a:ext cx="837294" cy="5119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>
              <a:lnSpc>
                <a:spcPct val="98800"/>
              </a:lnSpc>
            </a:pPr>
            <a:r>
              <a:rPr lang="en-US" sz="1600" dirty="0">
                <a:latin typeface="Gloucester MT Extra Condensed"/>
                <a:cs typeface="Gloucester MT Extra Condensed"/>
              </a:rPr>
              <a:t>State</a:t>
            </a:r>
            <a:endParaRPr lang="en-US" sz="1600" spc="-5" dirty="0">
              <a:latin typeface="Gloucester MT Extra Condensed"/>
              <a:cs typeface="Gloucester MT Extra Condensed"/>
            </a:endParaRPr>
          </a:p>
          <a:p>
            <a:pPr marL="11546" marR="11546" algn="ctr">
              <a:lnSpc>
                <a:spcPct val="98800"/>
              </a:lnSpc>
            </a:pPr>
            <a:r>
              <a:rPr sz="900" spc="-5" dirty="0">
                <a:latin typeface="Arial Narrow"/>
                <a:cs typeface="Arial Narrow"/>
              </a:rPr>
              <a:t>App</a:t>
            </a:r>
            <a:r>
              <a:rPr sz="900" spc="-9" dirty="0">
                <a:latin typeface="Arial Narrow"/>
                <a:cs typeface="Arial Narrow"/>
              </a:rPr>
              <a:t>r</a:t>
            </a:r>
            <a:r>
              <a:rPr sz="900" spc="-5" dirty="0">
                <a:latin typeface="Arial Narrow"/>
                <a:cs typeface="Arial Narrow"/>
              </a:rPr>
              <a:t>o</a:t>
            </a:r>
            <a:r>
              <a:rPr sz="900" dirty="0">
                <a:latin typeface="Arial Narrow"/>
                <a:cs typeface="Arial Narrow"/>
              </a:rPr>
              <a:t>ve </a:t>
            </a:r>
            <a:r>
              <a:rPr sz="900" spc="-5" dirty="0">
                <a:latin typeface="Arial Narrow"/>
                <a:cs typeface="Arial Narrow"/>
              </a:rPr>
              <a:t>Budget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9749302" y="1203648"/>
            <a:ext cx="771860" cy="6139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" algn="ctr"/>
            <a:r>
              <a:rPr lang="en-US" sz="1600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Rev.</a:t>
            </a:r>
            <a:endParaRPr sz="1600" dirty="0">
              <a:latin typeface="Gloucester MT Extra Condensed"/>
              <a:cs typeface="Gloucester MT Extra Condensed"/>
            </a:endParaRPr>
          </a:p>
          <a:p>
            <a:pPr marL="11546" marR="11546" indent="577" algn="ctr">
              <a:spcBef>
                <a:spcPts val="191"/>
              </a:spcBef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School</a:t>
            </a:r>
          </a:p>
          <a:p>
            <a:pPr marL="11546" marR="11546" indent="577" algn="ctr">
              <a:spcBef>
                <a:spcPts val="191"/>
              </a:spcBef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Schedules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8785141" y="1168915"/>
            <a:ext cx="853646" cy="663506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3232264" y="2319251"/>
            <a:ext cx="831273" cy="554182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4109428" y="1222861"/>
            <a:ext cx="831273" cy="55556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24" name="object 124"/>
          <p:cNvSpPr txBox="1"/>
          <p:nvPr/>
        </p:nvSpPr>
        <p:spPr>
          <a:xfrm>
            <a:off x="11427348" y="1230658"/>
            <a:ext cx="858629" cy="6458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078" algn="ctr"/>
            <a:r>
              <a:rPr lang="en-US" sz="1600" spc="-36" dirty="0">
                <a:latin typeface="Gloucester MT Extra Condensed"/>
                <a:cs typeface="Gloucester MT Extra Condensed"/>
              </a:rPr>
              <a:t>School </a:t>
            </a:r>
            <a:br>
              <a:rPr lang="en-US" sz="1600" spc="-36" dirty="0">
                <a:latin typeface="Gloucester MT Extra Condensed"/>
                <a:cs typeface="Gloucester MT Extra Condensed"/>
              </a:rPr>
            </a:br>
            <a:r>
              <a:rPr lang="en-US" sz="1600" spc="-36" dirty="0">
                <a:latin typeface="Gloucester MT Extra Condensed"/>
                <a:cs typeface="Gloucester MT Extra Condensed"/>
              </a:rPr>
              <a:t>Visit</a:t>
            </a:r>
            <a:endParaRPr sz="1600" dirty="0">
              <a:latin typeface="Gloucester MT Extra Condensed"/>
              <a:cs typeface="Gloucester MT Extra Condensed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084319" y="1769226"/>
            <a:ext cx="831273" cy="55556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10575283" y="1186397"/>
            <a:ext cx="847349" cy="65627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36" name="object 136"/>
          <p:cNvSpPr txBox="1"/>
          <p:nvPr/>
        </p:nvSpPr>
        <p:spPr>
          <a:xfrm>
            <a:off x="13306714" y="1215368"/>
            <a:ext cx="804397" cy="6200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" algn="ctr"/>
            <a:r>
              <a:rPr lang="en-US" sz="1600" spc="-18" dirty="0" err="1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18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. Rev.</a:t>
            </a:r>
            <a:endParaRPr sz="1600" dirty="0">
              <a:solidFill>
                <a:schemeClr val="bg1"/>
              </a:solidFill>
              <a:latin typeface="Gloucester MT Extra Condensed"/>
              <a:cs typeface="Gloucester MT Extra Condensed"/>
            </a:endParaRPr>
          </a:p>
          <a:p>
            <a:pPr algn="ctr">
              <a:spcBef>
                <a:spcPts val="241"/>
              </a:spcBef>
            </a:pPr>
            <a:r>
              <a:rPr lang="en-US" sz="900" spc="-5" dirty="0">
                <a:solidFill>
                  <a:schemeClr val="bg1"/>
                </a:solidFill>
                <a:latin typeface="Arial Narrow"/>
                <a:cs typeface="Arial Narrow"/>
              </a:rPr>
              <a:t>EP &amp; O Levy</a:t>
            </a:r>
          </a:p>
        </p:txBody>
      </p:sp>
      <p:sp>
        <p:nvSpPr>
          <p:cNvPr id="140" name="object 140"/>
          <p:cNvSpPr/>
          <p:nvPr/>
        </p:nvSpPr>
        <p:spPr>
          <a:xfrm>
            <a:off x="2515803" y="4737657"/>
            <a:ext cx="843413" cy="69614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42" name="object 142"/>
          <p:cNvSpPr txBox="1"/>
          <p:nvPr/>
        </p:nvSpPr>
        <p:spPr>
          <a:xfrm>
            <a:off x="2553132" y="4748512"/>
            <a:ext cx="766796" cy="6030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-1155" algn="ctr">
              <a:lnSpc>
                <a:spcPct val="93700"/>
              </a:lnSpc>
            </a:pP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r>
              <a:rPr sz="1636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  <a:endParaRPr lang="en-US" sz="1636" spc="-9" dirty="0">
              <a:solidFill>
                <a:srgbClr val="FFFFFF"/>
              </a:solidFill>
              <a:latin typeface="Gloucester MT Extra Condensed"/>
              <a:cs typeface="Gloucester MT Extra Condensed"/>
            </a:endParaRPr>
          </a:p>
          <a:p>
            <a:pPr marL="11546" marR="11546" indent="-1155" algn="ctr">
              <a:lnSpc>
                <a:spcPct val="93700"/>
              </a:lnSpc>
            </a:pP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Updat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sz="900" spc="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Boa</a:t>
            </a:r>
            <a:r>
              <a:rPr sz="900" spc="-9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d </a:t>
            </a:r>
            <a:r>
              <a:rPr lang="en-US" sz="900" dirty="0">
                <a:solidFill>
                  <a:srgbClr val="FFFFFF"/>
                </a:solidFill>
                <a:latin typeface="Arial Narrow"/>
                <a:cs typeface="Arial Narrow"/>
              </a:rPr>
              <a:t>Gov.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Ca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l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endar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0587937" y="1874407"/>
            <a:ext cx="843582" cy="668725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399" y="0"/>
                </a:lnTo>
                <a:lnTo>
                  <a:pt x="914399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51" name="object 151"/>
          <p:cNvSpPr txBox="1"/>
          <p:nvPr/>
        </p:nvSpPr>
        <p:spPr>
          <a:xfrm>
            <a:off x="13292736" y="1883292"/>
            <a:ext cx="782012" cy="587542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>
            <a:noAutofit/>
          </a:bodyPr>
          <a:lstStyle/>
          <a:p>
            <a:pPr marR="577" algn="ctr"/>
            <a:r>
              <a:rPr lang="en-US" sz="1600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Monitoring</a:t>
            </a:r>
          </a:p>
          <a:p>
            <a:pPr marR="577"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  <a:cs typeface="Arial Narrow"/>
              </a:rPr>
              <a:t>EL-2d</a:t>
            </a:r>
          </a:p>
          <a:p>
            <a:pPr marR="577"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  <a:cs typeface="Arial Narrow"/>
              </a:rPr>
              <a:t>Fin. Cond. &amp; Accountability</a:t>
            </a:r>
            <a:endParaRPr sz="900" dirty="0">
              <a:solidFill>
                <a:schemeClr val="bg1"/>
              </a:solidFill>
              <a:latin typeface="Arial Narrow" panose="020B0606020202030204" pitchFamily="34" charset="0"/>
              <a:cs typeface="Arial Narrow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47960" y="1819298"/>
            <a:ext cx="835924" cy="65624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399" y="0"/>
                </a:lnTo>
                <a:lnTo>
                  <a:pt x="914399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59" name="object 159"/>
          <p:cNvSpPr txBox="1"/>
          <p:nvPr/>
        </p:nvSpPr>
        <p:spPr>
          <a:xfrm>
            <a:off x="811868" y="1825465"/>
            <a:ext cx="808762" cy="6415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-2886" algn="ctr">
              <a:lnSpc>
                <a:spcPct val="93700"/>
              </a:lnSpc>
            </a:pPr>
            <a:r>
              <a:rPr lang="en-US" sz="1600" spc="-9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Rev.</a:t>
            </a:r>
            <a:r>
              <a:rPr sz="1600" spc="-5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  <a:endParaRPr lang="en-US" sz="900" spc="5" dirty="0">
              <a:solidFill>
                <a:srgbClr val="FFFFFF"/>
              </a:solidFill>
              <a:latin typeface="Arial Narrow"/>
              <a:cs typeface="Gloucester MT Extra Condensed"/>
            </a:endParaRPr>
          </a:p>
          <a:p>
            <a:pPr marL="11546" marR="11546" indent="-2886" algn="ctr">
              <a:lnSpc>
                <a:spcPct val="93700"/>
              </a:lnSpc>
            </a:pPr>
            <a:br>
              <a:rPr lang="en-US" sz="900" spc="5" dirty="0">
                <a:solidFill>
                  <a:srgbClr val="FFFFFF"/>
                </a:solidFill>
                <a:latin typeface="Arial Narrow"/>
                <a:cs typeface="Arial Narrow"/>
              </a:rPr>
            </a:br>
            <a:r>
              <a:rPr lang="en-US" sz="900" spc="5" dirty="0">
                <a:solidFill>
                  <a:srgbClr val="FFFFFF"/>
                </a:solidFill>
                <a:latin typeface="Arial Narrow"/>
                <a:cs typeface="Arial Narrow"/>
              </a:rPr>
              <a:t>Food Service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4201344" y="1231933"/>
            <a:ext cx="828770" cy="65181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600" spc="-5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Prog. Rev</a:t>
            </a:r>
            <a:r>
              <a:rPr lang="en-US" sz="1636" spc="-5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</a:t>
            </a:r>
            <a:br>
              <a:rPr lang="en-US" sz="1636" spc="-5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lang="en-US" sz="900" spc="-5" dirty="0">
                <a:solidFill>
                  <a:schemeClr val="bg1"/>
                </a:solidFill>
                <a:latin typeface="Arial Narrow" panose="020B0606020202030204" pitchFamily="34" charset="0"/>
                <a:cs typeface="Gloucester MT Extra Condensed"/>
              </a:rPr>
              <a:t>Clubs</a:t>
            </a:r>
            <a:endParaRPr lang="en-US" sz="900" dirty="0">
              <a:latin typeface="Arial Narrow" panose="020B0606020202030204" pitchFamily="34" charset="0"/>
              <a:cs typeface="Gloucester MT Extra Condensed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14193286" y="6891064"/>
            <a:ext cx="882093" cy="64613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14220152" y="6892082"/>
            <a:ext cx="803940" cy="6124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2309" algn="ctr"/>
            <a:r>
              <a:rPr lang="en-US" sz="1600" spc="-5" dirty="0">
                <a:latin typeface="Gloucester MT Extra Condensed"/>
                <a:cs typeface="Gloucester MT Extra Condensed"/>
              </a:rPr>
              <a:t>State</a:t>
            </a:r>
            <a:endParaRPr sz="1600" dirty="0">
              <a:latin typeface="Gloucester MT Extra Condensed"/>
              <a:cs typeface="Gloucester MT Extra Condensed"/>
            </a:endParaRPr>
          </a:p>
          <a:p>
            <a:pPr marL="11546" marR="11546" indent="-25400" algn="ctr">
              <a:lnSpc>
                <a:spcPts val="982"/>
              </a:lnSpc>
              <a:spcBef>
                <a:spcPts val="9"/>
              </a:spcBef>
            </a:pPr>
            <a:r>
              <a:rPr sz="900" spc="-5" dirty="0">
                <a:latin typeface="Arial Narrow"/>
                <a:cs typeface="Arial Narrow"/>
              </a:rPr>
              <a:t>S</a:t>
            </a:r>
            <a:r>
              <a:rPr sz="900" dirty="0">
                <a:latin typeface="Arial Narrow"/>
                <a:cs typeface="Arial Narrow"/>
              </a:rPr>
              <a:t>c</a:t>
            </a:r>
            <a:r>
              <a:rPr sz="900" spc="-5" dirty="0">
                <a:latin typeface="Arial Narrow"/>
                <a:cs typeface="Arial Narrow"/>
              </a:rPr>
              <a:t>hool Imp</a:t>
            </a:r>
            <a:r>
              <a:rPr sz="900" spc="-9" dirty="0">
                <a:latin typeface="Arial Narrow"/>
                <a:cs typeface="Arial Narrow"/>
              </a:rPr>
              <a:t>r</a:t>
            </a:r>
            <a:r>
              <a:rPr sz="900" spc="-5" dirty="0">
                <a:latin typeface="Arial Narrow"/>
                <a:cs typeface="Arial Narrow"/>
              </a:rPr>
              <a:t>o</a:t>
            </a:r>
            <a:r>
              <a:rPr sz="900" dirty="0">
                <a:latin typeface="Arial Narrow"/>
                <a:cs typeface="Arial Narrow"/>
              </a:rPr>
              <a:t>v</a:t>
            </a:r>
            <a:r>
              <a:rPr sz="900" spc="-5" dirty="0">
                <a:latin typeface="Arial Narrow"/>
                <a:cs typeface="Arial Narrow"/>
              </a:rPr>
              <a:t>emen</a:t>
            </a:r>
            <a:r>
              <a:rPr sz="900" dirty="0">
                <a:latin typeface="Arial Narrow"/>
                <a:cs typeface="Arial Narrow"/>
              </a:rPr>
              <a:t>t</a:t>
            </a:r>
            <a:r>
              <a:rPr sz="900" spc="18" dirty="0">
                <a:latin typeface="Arial Narrow"/>
                <a:cs typeface="Arial Narrow"/>
              </a:rPr>
              <a:t> </a:t>
            </a:r>
            <a:r>
              <a:rPr sz="900" spc="-5" dirty="0">
                <a:latin typeface="Arial Narrow"/>
                <a:cs typeface="Arial Narrow"/>
              </a:rPr>
              <a:t>P</a:t>
            </a:r>
            <a:r>
              <a:rPr sz="900" dirty="0">
                <a:latin typeface="Arial Narrow"/>
                <a:cs typeface="Arial Narrow"/>
              </a:rPr>
              <a:t>l</a:t>
            </a:r>
            <a:r>
              <a:rPr sz="900" spc="-5" dirty="0">
                <a:latin typeface="Arial Narrow"/>
                <a:cs typeface="Arial Narrow"/>
              </a:rPr>
              <a:t>ans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11523488" y="1853397"/>
            <a:ext cx="813174" cy="6343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600" spc="-9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</a:t>
            </a:r>
            <a:r>
              <a:rPr lang="en-US" sz="1636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</a:t>
            </a:r>
            <a:br>
              <a:rPr lang="en-US" sz="1636" dirty="0">
                <a:latin typeface="Gloucester MT Extra Condensed"/>
                <a:cs typeface="Gloucester MT Extra Condensed"/>
              </a:rPr>
            </a:b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Instructional</a:t>
            </a:r>
          </a:p>
          <a:p>
            <a:pPr algn="ctr"/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Materials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3401858" y="4756079"/>
            <a:ext cx="821189" cy="69386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2" name="object 232"/>
          <p:cNvSpPr/>
          <p:nvPr/>
        </p:nvSpPr>
        <p:spPr>
          <a:xfrm>
            <a:off x="2503511" y="1146381"/>
            <a:ext cx="843253" cy="649218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9" name="object 239"/>
          <p:cNvSpPr txBox="1"/>
          <p:nvPr/>
        </p:nvSpPr>
        <p:spPr>
          <a:xfrm>
            <a:off x="2495107" y="1158347"/>
            <a:ext cx="827902" cy="594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Prog. Rev</a:t>
            </a:r>
            <a:r>
              <a:rPr lang="en-US" sz="900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</a:t>
            </a:r>
          </a:p>
          <a:p>
            <a:pPr marL="11546" algn="ctr"/>
            <a:r>
              <a:rPr lang="en-US" sz="900" spc="-9" dirty="0">
                <a:solidFill>
                  <a:srgbClr val="FFFFFF"/>
                </a:solidFill>
                <a:latin typeface="Arial Narrow" panose="020B0606020202030204" pitchFamily="34" charset="0"/>
                <a:cs typeface="Gloucester MT Extra Condensed"/>
              </a:rPr>
              <a:t>Post Secondary</a:t>
            </a:r>
          </a:p>
          <a:p>
            <a:pPr marL="11546" algn="ctr"/>
            <a:r>
              <a:rPr lang="en-US" sz="900" spc="-9" dirty="0">
                <a:solidFill>
                  <a:srgbClr val="FFFFFF"/>
                </a:solidFill>
                <a:latin typeface="Arial Narrow" panose="020B0606020202030204" pitchFamily="34" charset="0"/>
                <a:cs typeface="Gloucester MT Extra Condensed"/>
              </a:rPr>
              <a:t>Program</a:t>
            </a:r>
            <a:endParaRPr sz="900" dirty="0">
              <a:latin typeface="Arial Narrow" panose="020B0606020202030204" pitchFamily="34" charset="0"/>
              <a:cs typeface="Gloucester MT Extra Condensed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3385688" y="1846508"/>
            <a:ext cx="864592" cy="648102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46" name="object 246"/>
          <p:cNvSpPr txBox="1"/>
          <p:nvPr/>
        </p:nvSpPr>
        <p:spPr>
          <a:xfrm>
            <a:off x="3396656" y="1829448"/>
            <a:ext cx="821829" cy="5736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600" spc="-5" dirty="0" err="1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5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. Rev.</a:t>
            </a:r>
            <a:endParaRPr sz="1600" dirty="0">
              <a:solidFill>
                <a:schemeClr val="bg1"/>
              </a:solidFill>
              <a:latin typeface="Gloucester MT Extra Condensed"/>
              <a:cs typeface="Gloucester MT Extra Condensed"/>
            </a:endParaRPr>
          </a:p>
          <a:p>
            <a:pPr algn="ctr">
              <a:spcBef>
                <a:spcPts val="241"/>
              </a:spcBef>
            </a:pPr>
            <a:r>
              <a:rPr sz="900" dirty="0">
                <a:solidFill>
                  <a:schemeClr val="bg1"/>
                </a:solidFill>
                <a:latin typeface="Arial Narrow"/>
                <a:cs typeface="Arial Narrow"/>
              </a:rPr>
              <a:t>G</a:t>
            </a:r>
            <a:r>
              <a:rPr sz="900" spc="-9" dirty="0">
                <a:solidFill>
                  <a:schemeClr val="bg1"/>
                </a:solidFill>
                <a:latin typeface="Arial Narrow"/>
                <a:cs typeface="Arial Narrow"/>
              </a:rPr>
              <a:t>r</a:t>
            </a:r>
            <a:r>
              <a:rPr sz="900" spc="-5" dirty="0">
                <a:solidFill>
                  <a:schemeClr val="bg1"/>
                </a:solidFill>
                <a:latin typeface="Arial Narrow"/>
                <a:cs typeface="Arial Narrow"/>
              </a:rPr>
              <a:t>aduat</a:t>
            </a:r>
            <a:r>
              <a:rPr sz="900" dirty="0">
                <a:solidFill>
                  <a:schemeClr val="bg1"/>
                </a:solidFill>
                <a:latin typeface="Arial Narrow"/>
                <a:cs typeface="Arial Narrow"/>
              </a:rPr>
              <a:t>i</a:t>
            </a:r>
            <a:r>
              <a:rPr sz="900" spc="-5" dirty="0">
                <a:solidFill>
                  <a:schemeClr val="bg1"/>
                </a:solidFill>
                <a:latin typeface="Arial Narrow"/>
                <a:cs typeface="Arial Narrow"/>
              </a:rPr>
              <a:t>on</a:t>
            </a:r>
            <a:br>
              <a:rPr lang="en-US" sz="900" spc="-5" dirty="0">
                <a:solidFill>
                  <a:schemeClr val="bg1"/>
                </a:solidFill>
                <a:latin typeface="Arial Narrow"/>
                <a:cs typeface="Arial Narrow"/>
              </a:rPr>
            </a:br>
            <a:r>
              <a:rPr lang="en-US" sz="900" spc="-5" dirty="0">
                <a:solidFill>
                  <a:schemeClr val="bg1"/>
                </a:solidFill>
                <a:latin typeface="Arial Narrow"/>
                <a:cs typeface="Arial Narrow"/>
              </a:rPr>
              <a:t>Update</a:t>
            </a:r>
            <a:endParaRPr sz="9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4286516" y="1852634"/>
            <a:ext cx="838330" cy="646129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61" name="object 261"/>
          <p:cNvSpPr txBox="1"/>
          <p:nvPr/>
        </p:nvSpPr>
        <p:spPr>
          <a:xfrm>
            <a:off x="4344323" y="1861310"/>
            <a:ext cx="800141" cy="6036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732" algn="ctr">
              <a:lnSpc>
                <a:spcPts val="1864"/>
              </a:lnSpc>
            </a:pPr>
            <a:r>
              <a:rPr lang="en-US" sz="1600" spc="-14" dirty="0" err="1">
                <a:solidFill>
                  <a:srgbClr val="FFFFFF"/>
                </a:solidFill>
                <a:latin typeface="Gloucester MT Extra Condensed" panose="02030808020601010101" pitchFamily="18" charset="0"/>
                <a:cs typeface="Gloucester MT Extra Condensed"/>
              </a:rPr>
              <a:t>Prog</a:t>
            </a:r>
            <a:r>
              <a:rPr lang="en-US" sz="1636" spc="-14" dirty="0">
                <a:solidFill>
                  <a:srgbClr val="FFFFFF"/>
                </a:solidFill>
                <a:latin typeface="Gloucester MT Extra Condensed" panose="02030808020601010101" pitchFamily="18" charset="0"/>
                <a:cs typeface="Gloucester MT Extra Condensed"/>
              </a:rPr>
              <a:t>. </a:t>
            </a:r>
            <a:r>
              <a:rPr lang="en-US" sz="1600" spc="-14" dirty="0">
                <a:solidFill>
                  <a:srgbClr val="FFFFFF"/>
                </a:solidFill>
                <a:latin typeface="Gloucester MT Extra Condensed" panose="02030808020601010101" pitchFamily="18" charset="0"/>
                <a:cs typeface="Gloucester MT Extra Condensed"/>
              </a:rPr>
              <a:t>Rev</a:t>
            </a:r>
          </a:p>
          <a:p>
            <a:pPr marR="1732" algn="ctr">
              <a:lnSpc>
                <a:spcPts val="1864"/>
              </a:lnSpc>
            </a:pPr>
            <a:r>
              <a:rPr lang="en-US" sz="900" spc="-14" dirty="0">
                <a:solidFill>
                  <a:srgbClr val="FFFFFF"/>
                </a:solidFill>
                <a:latin typeface="Arial Narrow" panose="020B0606020202030204" pitchFamily="34" charset="0"/>
                <a:cs typeface="Gloucester MT Extra Condensed"/>
              </a:rPr>
              <a:t>Mental Health</a:t>
            </a:r>
            <a:endParaRPr sz="900" dirty="0">
              <a:latin typeface="Arial Narrow" panose="020B0606020202030204" pitchFamily="34" charset="0"/>
              <a:cs typeface="Gloucester MT Extra Condensed"/>
            </a:endParaRPr>
          </a:p>
          <a:p>
            <a:pPr marR="2309" algn="ctr">
              <a:lnSpc>
                <a:spcPts val="727"/>
              </a:lnSpc>
            </a:pPr>
            <a:endParaRPr sz="818" dirty="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</a:pPr>
            <a:endParaRPr sz="818" dirty="0">
              <a:latin typeface="Arial Narrow"/>
              <a:cs typeface="Arial Narrow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6048233" y="1168511"/>
            <a:ext cx="856216" cy="64301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94" name="object 294"/>
          <p:cNvSpPr txBox="1"/>
          <p:nvPr/>
        </p:nvSpPr>
        <p:spPr>
          <a:xfrm>
            <a:off x="6037157" y="1197188"/>
            <a:ext cx="913276" cy="6017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" algn="ctr"/>
            <a:r>
              <a:rPr lang="en-US" sz="1600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Rev.</a:t>
            </a:r>
            <a:br>
              <a:rPr lang="en-US" sz="1636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lang="en-US" sz="9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SWIP</a:t>
            </a:r>
            <a:br>
              <a:rPr lang="en-US" sz="9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lang="en-US" sz="9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Mid-year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301" name="object 301"/>
          <p:cNvSpPr/>
          <p:nvPr/>
        </p:nvSpPr>
        <p:spPr>
          <a:xfrm>
            <a:off x="13301843" y="6159965"/>
            <a:ext cx="831947" cy="67714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03" name="object 303"/>
          <p:cNvSpPr txBox="1"/>
          <p:nvPr/>
        </p:nvSpPr>
        <p:spPr>
          <a:xfrm>
            <a:off x="13318748" y="6230229"/>
            <a:ext cx="807632" cy="58987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36" spc="-9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Stakeholder</a:t>
            </a:r>
          </a:p>
          <a:p>
            <a:pPr marL="11546" algn="ctr"/>
            <a:r>
              <a:rPr lang="en-US" sz="900" spc="-9" dirty="0">
                <a:solidFill>
                  <a:schemeClr val="bg1"/>
                </a:solidFill>
                <a:latin typeface="Arial Narrow" panose="020B0606020202030204" pitchFamily="34" charset="0"/>
                <a:cs typeface="Gloucester MT Extra Condensed"/>
              </a:rPr>
              <a:t>PTAC</a:t>
            </a:r>
            <a:endParaRPr sz="900" dirty="0">
              <a:solidFill>
                <a:schemeClr val="bg1"/>
              </a:solidFill>
              <a:latin typeface="Arial Narrow" panose="020B0606020202030204" pitchFamily="34" charset="0"/>
              <a:cs typeface="Gloucester MT Extra Condensed"/>
            </a:endParaRPr>
          </a:p>
          <a:p>
            <a:pPr marL="48491">
              <a:spcBef>
                <a:spcPts val="241"/>
              </a:spcBef>
            </a:pPr>
            <a:endParaRPr sz="818" dirty="0">
              <a:latin typeface="Arial Narrow"/>
              <a:cs typeface="Arial Narrow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6045166" y="3992489"/>
            <a:ext cx="876058" cy="65476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28" name="object 328"/>
          <p:cNvSpPr txBox="1"/>
          <p:nvPr/>
        </p:nvSpPr>
        <p:spPr>
          <a:xfrm>
            <a:off x="6118643" y="4053597"/>
            <a:ext cx="788041" cy="4976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" algn="ctr"/>
            <a:r>
              <a:rPr lang="en-US" sz="1600" spc="-5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Stakeholder</a:t>
            </a:r>
            <a:endParaRPr sz="1600" dirty="0">
              <a:solidFill>
                <a:schemeClr val="bg1"/>
              </a:solidFill>
              <a:latin typeface="Gloucester MT Extra Condensed"/>
              <a:cs typeface="Gloucester MT Extra Condensed"/>
            </a:endParaRPr>
          </a:p>
          <a:p>
            <a:pPr algn="ctr">
              <a:spcBef>
                <a:spcPts val="241"/>
              </a:spcBef>
            </a:pPr>
            <a:r>
              <a:rPr sz="900" dirty="0">
                <a:solidFill>
                  <a:schemeClr val="bg1"/>
                </a:solidFill>
                <a:latin typeface="Arial Narrow"/>
                <a:cs typeface="Arial Narrow"/>
              </a:rPr>
              <a:t>ASB</a:t>
            </a:r>
            <a:r>
              <a:rPr lang="en-US" sz="900" dirty="0">
                <a:solidFill>
                  <a:schemeClr val="bg1"/>
                </a:solidFill>
                <a:latin typeface="Arial Narrow"/>
                <a:cs typeface="Arial Narrow"/>
              </a:rPr>
              <a:t> </a:t>
            </a:r>
            <a:r>
              <a:rPr lang="en-US" sz="900" spc="-5" dirty="0">
                <a:solidFill>
                  <a:schemeClr val="bg1"/>
                </a:solidFill>
                <a:latin typeface="Arial Narrow"/>
                <a:cs typeface="Arial Narrow"/>
              </a:rPr>
              <a:t>Officers</a:t>
            </a:r>
            <a:endParaRPr sz="9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430472" y="8128267"/>
            <a:ext cx="2272888" cy="8148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b="1" spc="18" dirty="0">
                <a:solidFill>
                  <a:srgbClr val="002060"/>
                </a:solidFill>
                <a:latin typeface="Times New Roman"/>
                <a:cs typeface="Times New Roman"/>
              </a:rPr>
              <a:t>We</a:t>
            </a:r>
            <a:r>
              <a:rPr sz="1400" b="1" spc="-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-9" dirty="0">
                <a:solidFill>
                  <a:srgbClr val="002060"/>
                </a:solidFill>
                <a:latin typeface="Times New Roman"/>
                <a:cs typeface="Times New Roman"/>
              </a:rPr>
              <a:t>envision</a:t>
            </a:r>
            <a:r>
              <a:rPr sz="1400" b="1" spc="-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18" dirty="0">
                <a:solidFill>
                  <a:srgbClr val="002060"/>
                </a:solidFill>
                <a:latin typeface="Times New Roman"/>
                <a:cs typeface="Times New Roman"/>
              </a:rPr>
              <a:t>a</a:t>
            </a:r>
            <a:r>
              <a:rPr sz="1400" b="1" spc="9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-9" dirty="0">
                <a:solidFill>
                  <a:srgbClr val="002060"/>
                </a:solidFill>
                <a:latin typeface="Times New Roman"/>
                <a:cs typeface="Times New Roman"/>
              </a:rPr>
              <a:t>compassionate</a:t>
            </a:r>
            <a:r>
              <a:rPr sz="1400" b="1" spc="-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18" dirty="0">
                <a:solidFill>
                  <a:srgbClr val="002060"/>
                </a:solidFill>
                <a:latin typeface="Times New Roman"/>
                <a:cs typeface="Times New Roman"/>
              </a:rPr>
              <a:t>and</a:t>
            </a:r>
            <a:r>
              <a:rPr sz="1400" b="1" spc="9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-27" dirty="0">
                <a:solidFill>
                  <a:srgbClr val="002060"/>
                </a:solidFill>
                <a:latin typeface="Times New Roman"/>
                <a:cs typeface="Times New Roman"/>
              </a:rPr>
              <a:t>challenging</a:t>
            </a:r>
            <a:r>
              <a:rPr sz="1400" b="1" spc="-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-36" dirty="0">
                <a:solidFill>
                  <a:srgbClr val="002060"/>
                </a:solidFill>
                <a:latin typeface="Times New Roman"/>
                <a:cs typeface="Times New Roman"/>
              </a:rPr>
              <a:t>school</a:t>
            </a:r>
            <a:r>
              <a:rPr sz="1400" b="1" spc="-18" dirty="0">
                <a:solidFill>
                  <a:srgbClr val="002060"/>
                </a:solidFill>
                <a:latin typeface="Times New Roman"/>
                <a:cs typeface="Times New Roman"/>
              </a:rPr>
              <a:t> environment</a:t>
            </a:r>
            <a:r>
              <a:rPr sz="1400" b="1" spc="-4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1400" b="1" spc="-23" dirty="0">
                <a:solidFill>
                  <a:srgbClr val="002060"/>
                </a:solidFill>
                <a:latin typeface="Times New Roman"/>
                <a:cs typeface="Times New Roman"/>
              </a:rPr>
              <a:t>where</a:t>
            </a:r>
            <a:r>
              <a:rPr sz="1400" b="1" spc="-14" dirty="0">
                <a:solidFill>
                  <a:srgbClr val="002060"/>
                </a:solidFill>
                <a:latin typeface="Times New Roman"/>
                <a:cs typeface="Times New Roman"/>
              </a:rPr>
              <a:t> students:</a:t>
            </a:r>
            <a:endParaRPr sz="1400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753699" y="8234603"/>
            <a:ext cx="1886957" cy="60222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b="1" i="1" spc="45" dirty="0">
                <a:solidFill>
                  <a:srgbClr val="000099"/>
                </a:solidFill>
                <a:latin typeface="Times New Roman"/>
                <a:cs typeface="Times New Roman"/>
              </a:rPr>
              <a:t>•</a:t>
            </a:r>
            <a:r>
              <a:rPr lang="en-US" sz="1400" b="1" i="1" spc="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1400" b="1" i="1" spc="5" dirty="0">
                <a:solidFill>
                  <a:srgbClr val="000099"/>
                </a:solidFill>
                <a:latin typeface="Times New Roman"/>
                <a:cs typeface="Times New Roman"/>
              </a:rPr>
              <a:t>re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valued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as</a:t>
            </a:r>
            <a:endParaRPr lang="en-US" sz="1400" b="1" i="1" spc="-23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 marL="11546" marR="11546" algn="ctr"/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9" dirty="0">
                <a:solidFill>
                  <a:srgbClr val="000099"/>
                </a:solidFill>
                <a:latin typeface="Times New Roman"/>
                <a:cs typeface="Times New Roman"/>
              </a:rPr>
              <a:t>individuals;</a:t>
            </a:r>
            <a:endParaRPr sz="1400" b="1" i="1" dirty="0"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4709729" y="8211756"/>
            <a:ext cx="1652472" cy="5933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b="1" i="1" spc="9" dirty="0">
                <a:solidFill>
                  <a:srgbClr val="000099"/>
                </a:solidFill>
                <a:latin typeface="Times New Roman"/>
                <a:cs typeface="Times New Roman"/>
              </a:rPr>
              <a:t>•</a:t>
            </a:r>
            <a:r>
              <a:rPr lang="en-US" sz="1400" b="1" i="1" spc="9" dirty="0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sz="1400" b="1" i="1" spc="9" dirty="0">
                <a:solidFill>
                  <a:srgbClr val="000099"/>
                </a:solidFill>
                <a:latin typeface="Times New Roman"/>
                <a:cs typeface="Times New Roman"/>
              </a:rPr>
              <a:t>tretched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8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18" dirty="0">
                <a:solidFill>
                  <a:srgbClr val="000099"/>
                </a:solidFill>
                <a:latin typeface="Times New Roman"/>
                <a:cs typeface="Times New Roman"/>
              </a:rPr>
              <a:t>achieve</a:t>
            </a:r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their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full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0099"/>
                </a:solidFill>
                <a:latin typeface="Times New Roman"/>
                <a:cs typeface="Times New Roman"/>
              </a:rPr>
              <a:t>potential;</a:t>
            </a:r>
          </a:p>
        </p:txBody>
      </p:sp>
      <p:sp>
        <p:nvSpPr>
          <p:cNvPr id="364" name="object 364"/>
          <p:cNvSpPr txBox="1"/>
          <p:nvPr/>
        </p:nvSpPr>
        <p:spPr>
          <a:xfrm>
            <a:off x="6785373" y="8171012"/>
            <a:ext cx="1886957" cy="8148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b="1" i="1" spc="27" dirty="0">
                <a:solidFill>
                  <a:srgbClr val="000099"/>
                </a:solidFill>
                <a:latin typeface="Times New Roman"/>
                <a:cs typeface="Times New Roman"/>
              </a:rPr>
              <a:t>•</a:t>
            </a:r>
            <a:r>
              <a:rPr lang="en-US" sz="1400" b="1" i="1" spc="27" dirty="0">
                <a:solidFill>
                  <a:srgbClr val="000099"/>
                </a:solidFill>
                <a:latin typeface="Times New Roman"/>
                <a:cs typeface="Times New Roman"/>
              </a:rPr>
              <a:t>U</a:t>
            </a:r>
            <a:r>
              <a:rPr sz="1400" b="1" i="1" spc="27" dirty="0">
                <a:solidFill>
                  <a:srgbClr val="000099"/>
                </a:solidFill>
                <a:latin typeface="Times New Roman"/>
                <a:cs typeface="Times New Roman"/>
              </a:rPr>
              <a:t>nderstand </a:t>
            </a:r>
            <a:r>
              <a:rPr sz="1400" b="1" i="1" spc="-59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23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1400" b="1" i="1" spc="9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contribute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8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0099"/>
                </a:solidFill>
                <a:latin typeface="Times New Roman"/>
                <a:cs typeface="Times New Roman"/>
              </a:rPr>
              <a:t>world they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36" dirty="0">
                <a:solidFill>
                  <a:srgbClr val="000099"/>
                </a:solidFill>
                <a:latin typeface="Times New Roman"/>
                <a:cs typeface="Times New Roman"/>
              </a:rPr>
              <a:t>live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9" dirty="0">
                <a:solidFill>
                  <a:srgbClr val="000099"/>
                </a:solidFill>
                <a:latin typeface="Times New Roman"/>
                <a:cs typeface="Times New Roman"/>
              </a:rPr>
              <a:t>in;</a:t>
            </a:r>
            <a:endParaRPr sz="1400" b="1" i="1" dirty="0"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9301434" y="8166782"/>
            <a:ext cx="2741016" cy="9880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spc="5" dirty="0">
                <a:solidFill>
                  <a:srgbClr val="000099"/>
                </a:solidFill>
                <a:latin typeface="Times New Roman"/>
                <a:cs typeface="Times New Roman"/>
              </a:rPr>
              <a:t>•</a:t>
            </a:r>
            <a:r>
              <a:rPr lang="en-US" sz="1400" b="1" i="1" spc="5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1400" b="1" i="1" spc="5" dirty="0">
                <a:solidFill>
                  <a:srgbClr val="000099"/>
                </a:solidFill>
                <a:latin typeface="Times New Roman"/>
                <a:cs typeface="Times New Roman"/>
              </a:rPr>
              <a:t>cquire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the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social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27" dirty="0">
                <a:solidFill>
                  <a:srgbClr val="000099"/>
                </a:solidFill>
                <a:latin typeface="Times New Roman"/>
                <a:cs typeface="Times New Roman"/>
              </a:rPr>
              <a:t>skills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8" dirty="0">
                <a:solidFill>
                  <a:srgbClr val="000099"/>
                </a:solidFill>
                <a:latin typeface="Times New Roman"/>
                <a:cs typeface="Times New Roman"/>
              </a:rPr>
              <a:t>to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be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successful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18" dirty="0">
                <a:solidFill>
                  <a:srgbClr val="000099"/>
                </a:solidFill>
                <a:latin typeface="Times New Roman"/>
                <a:cs typeface="Times New Roman"/>
              </a:rPr>
              <a:t>in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a</a:t>
            </a:r>
            <a:r>
              <a:rPr sz="1400" b="1" i="1" spc="-9" dirty="0">
                <a:solidFill>
                  <a:srgbClr val="000099"/>
                </a:solidFill>
                <a:latin typeface="Times New Roman"/>
                <a:cs typeface="Times New Roman"/>
              </a:rPr>
              <a:t> complex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23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dirty="0">
                <a:solidFill>
                  <a:srgbClr val="000099"/>
                </a:solidFill>
                <a:latin typeface="Times New Roman"/>
                <a:cs typeface="Times New Roman"/>
              </a:rPr>
              <a:t>rapidly changing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14" dirty="0">
                <a:solidFill>
                  <a:srgbClr val="000099"/>
                </a:solidFill>
                <a:latin typeface="Times New Roman"/>
                <a:cs typeface="Times New Roman"/>
              </a:rPr>
              <a:t>world;</a:t>
            </a:r>
            <a:endParaRPr lang="en-US" sz="1400" b="1" i="1" spc="-14" dirty="0">
              <a:solidFill>
                <a:srgbClr val="000099"/>
              </a:solidFill>
              <a:latin typeface="Times New Roman"/>
              <a:cs typeface="Times New Roman"/>
            </a:endParaRPr>
          </a:p>
          <a:p>
            <a:pPr marL="11546" marR="11546"/>
            <a:endParaRPr sz="1273" dirty="0">
              <a:latin typeface="Times New Roman"/>
              <a:cs typeface="Times New Roman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12436450" y="8147915"/>
            <a:ext cx="1974411" cy="743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algn="ctr"/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•</a:t>
            </a:r>
            <a:r>
              <a:rPr lang="en-US"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Ar</a:t>
            </a:r>
            <a:r>
              <a:rPr sz="1400" b="1" i="1" spc="14" dirty="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-41" dirty="0">
                <a:solidFill>
                  <a:srgbClr val="000099"/>
                </a:solidFill>
                <a:latin typeface="Times New Roman"/>
                <a:cs typeface="Times New Roman"/>
              </a:rPr>
              <a:t>well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9" dirty="0">
                <a:solidFill>
                  <a:srgbClr val="000099"/>
                </a:solidFill>
                <a:latin typeface="Times New Roman"/>
                <a:cs typeface="Times New Roman"/>
              </a:rPr>
              <a:t>nourished,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safe</a:t>
            </a:r>
            <a:r>
              <a:rPr sz="1400" b="1" i="1" spc="-23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23" dirty="0">
                <a:solidFill>
                  <a:srgbClr val="000099"/>
                </a:solidFill>
                <a:latin typeface="Times New Roman"/>
                <a:cs typeface="Times New Roman"/>
              </a:rPr>
              <a:t>and</a:t>
            </a:r>
            <a:r>
              <a:rPr sz="1400" b="1" i="1" spc="-32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400" b="1" i="1" spc="23" dirty="0">
                <a:solidFill>
                  <a:srgbClr val="000099"/>
                </a:solidFill>
                <a:latin typeface="Times New Roman"/>
                <a:cs typeface="Times New Roman"/>
              </a:rPr>
              <a:t>nurtured.</a:t>
            </a:r>
            <a:endParaRPr sz="1400" b="1" i="1" dirty="0"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  <p:sp>
        <p:nvSpPr>
          <p:cNvPr id="376" name="object 4"/>
          <p:cNvSpPr txBox="1"/>
          <p:nvPr/>
        </p:nvSpPr>
        <p:spPr>
          <a:xfrm>
            <a:off x="8761041" y="713199"/>
            <a:ext cx="853271" cy="466615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Study</a:t>
            </a:r>
            <a:b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</a:br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August</a:t>
            </a:r>
          </a:p>
        </p:txBody>
      </p:sp>
      <p:sp>
        <p:nvSpPr>
          <p:cNvPr id="377" name="object 4"/>
          <p:cNvSpPr txBox="1"/>
          <p:nvPr/>
        </p:nvSpPr>
        <p:spPr>
          <a:xfrm>
            <a:off x="9751589" y="955178"/>
            <a:ext cx="850661" cy="302757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August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78" name="object 4"/>
          <p:cNvSpPr txBox="1"/>
          <p:nvPr/>
        </p:nvSpPr>
        <p:spPr>
          <a:xfrm>
            <a:off x="10494463" y="970733"/>
            <a:ext cx="890794" cy="248833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Sept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79" name="object 4"/>
          <p:cNvSpPr txBox="1"/>
          <p:nvPr/>
        </p:nvSpPr>
        <p:spPr>
          <a:xfrm>
            <a:off x="11435037" y="880749"/>
            <a:ext cx="878028" cy="25364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October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80" name="object 4"/>
          <p:cNvSpPr txBox="1"/>
          <p:nvPr/>
        </p:nvSpPr>
        <p:spPr>
          <a:xfrm>
            <a:off x="12318283" y="725003"/>
            <a:ext cx="844992" cy="67714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Study</a:t>
            </a:r>
          </a:p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Nov</a:t>
            </a:r>
            <a:b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</a:b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81" name="object 4"/>
          <p:cNvSpPr txBox="1"/>
          <p:nvPr/>
        </p:nvSpPr>
        <p:spPr>
          <a:xfrm>
            <a:off x="6940822" y="706243"/>
            <a:ext cx="872549" cy="485636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spc="-18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June 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84" name="object 11"/>
          <p:cNvSpPr txBox="1"/>
          <p:nvPr/>
        </p:nvSpPr>
        <p:spPr>
          <a:xfrm>
            <a:off x="3410159" y="688119"/>
            <a:ext cx="803358" cy="4443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spc="-73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73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March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385" name="TextBox 384"/>
          <p:cNvSpPr txBox="1"/>
          <p:nvPr/>
        </p:nvSpPr>
        <p:spPr>
          <a:xfrm>
            <a:off x="3397918" y="4743239"/>
            <a:ext cx="8657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br>
              <a:rPr lang="en-US" sz="1455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Parent Survey</a:t>
            </a:r>
          </a:p>
        </p:txBody>
      </p:sp>
      <p:sp>
        <p:nvSpPr>
          <p:cNvPr id="393" name="object 84"/>
          <p:cNvSpPr/>
          <p:nvPr/>
        </p:nvSpPr>
        <p:spPr>
          <a:xfrm>
            <a:off x="6054499" y="3246207"/>
            <a:ext cx="867388" cy="688628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96" name="TextBox 395"/>
          <p:cNvSpPr txBox="1"/>
          <p:nvPr/>
        </p:nvSpPr>
        <p:spPr>
          <a:xfrm>
            <a:off x="9549479" y="3207582"/>
            <a:ext cx="12041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ENDS-2d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Support  Student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 Learning</a:t>
            </a:r>
          </a:p>
        </p:txBody>
      </p:sp>
      <p:sp>
        <p:nvSpPr>
          <p:cNvPr id="401" name="object 84"/>
          <p:cNvSpPr/>
          <p:nvPr/>
        </p:nvSpPr>
        <p:spPr>
          <a:xfrm>
            <a:off x="10612013" y="3257368"/>
            <a:ext cx="834920" cy="67011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03" name="object 84"/>
          <p:cNvSpPr/>
          <p:nvPr/>
        </p:nvSpPr>
        <p:spPr>
          <a:xfrm>
            <a:off x="6953409" y="1165455"/>
            <a:ext cx="887366" cy="65723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rgbClr val="996633"/>
              </a:solidFill>
            </a:endParaRPr>
          </a:p>
        </p:txBody>
      </p:sp>
      <p:sp>
        <p:nvSpPr>
          <p:cNvPr id="404" name="TextBox 403"/>
          <p:cNvSpPr txBox="1"/>
          <p:nvPr/>
        </p:nvSpPr>
        <p:spPr>
          <a:xfrm>
            <a:off x="7728852" y="1132340"/>
            <a:ext cx="1159778" cy="7595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  <a:r>
              <a:rPr lang="en-US" sz="955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EL-2c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Financial  Planning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 &amp; Budget</a:t>
            </a:r>
          </a:p>
        </p:txBody>
      </p:sp>
      <p:sp>
        <p:nvSpPr>
          <p:cNvPr id="410" name="object 84"/>
          <p:cNvSpPr/>
          <p:nvPr/>
        </p:nvSpPr>
        <p:spPr>
          <a:xfrm>
            <a:off x="11468990" y="4709590"/>
            <a:ext cx="903533" cy="66479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11" name="TextBox 410"/>
          <p:cNvSpPr txBox="1"/>
          <p:nvPr/>
        </p:nvSpPr>
        <p:spPr>
          <a:xfrm>
            <a:off x="9706983" y="3937890"/>
            <a:ext cx="884679" cy="621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b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Community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Potluck</a:t>
            </a:r>
          </a:p>
        </p:txBody>
      </p:sp>
      <p:sp>
        <p:nvSpPr>
          <p:cNvPr id="413" name="TextBox 412"/>
          <p:cNvSpPr txBox="1"/>
          <p:nvPr/>
        </p:nvSpPr>
        <p:spPr>
          <a:xfrm>
            <a:off x="9678622" y="1813564"/>
            <a:ext cx="915583" cy="755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  <a:r>
              <a:rPr lang="en-US" sz="955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  <a:t>EL-2e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Emergency Sup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Succession</a:t>
            </a:r>
          </a:p>
        </p:txBody>
      </p:sp>
      <p:sp>
        <p:nvSpPr>
          <p:cNvPr id="414" name="TextBox 413"/>
          <p:cNvSpPr txBox="1"/>
          <p:nvPr/>
        </p:nvSpPr>
        <p:spPr>
          <a:xfrm>
            <a:off x="10576278" y="3206165"/>
            <a:ext cx="927035" cy="889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  <a:t>EL-2e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Emergency Sup Succession</a:t>
            </a:r>
          </a:p>
          <a:p>
            <a:pPr algn="ctr"/>
            <a:endParaRPr lang="en-US" sz="818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16" name="TextBox 415"/>
          <p:cNvSpPr txBox="1"/>
          <p:nvPr/>
        </p:nvSpPr>
        <p:spPr>
          <a:xfrm>
            <a:off x="10590795" y="1814712"/>
            <a:ext cx="852100" cy="759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  <a:r>
              <a:rPr lang="en-US" sz="955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Compensation &amp; Benefits</a:t>
            </a:r>
          </a:p>
        </p:txBody>
      </p:sp>
      <p:sp>
        <p:nvSpPr>
          <p:cNvPr id="417" name="TextBox 416"/>
          <p:cNvSpPr txBox="1"/>
          <p:nvPr/>
        </p:nvSpPr>
        <p:spPr>
          <a:xfrm>
            <a:off x="10608549" y="3940911"/>
            <a:ext cx="890919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New Staff</a:t>
            </a:r>
            <a:br>
              <a:rPr lang="en-US" sz="909" dirty="0">
                <a:latin typeface="Arial Narrow" panose="020B0606020202030204" pitchFamily="34" charset="0"/>
              </a:rPr>
            </a:br>
            <a:endParaRPr lang="en-US" sz="909" dirty="0">
              <a:latin typeface="Arial Narrow" panose="020B0606020202030204" pitchFamily="34" charset="0"/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1443362" y="2535026"/>
            <a:ext cx="929161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  <a:b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ENDS-2a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High Academic Achievement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13278852" y="3968125"/>
            <a:ext cx="858565" cy="885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ENDS-2a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High Academic Achievement</a:t>
            </a:r>
            <a:br>
              <a:rPr lang="en-US" sz="818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en-US" sz="818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23" name="TextBox 422"/>
          <p:cNvSpPr txBox="1"/>
          <p:nvPr/>
        </p:nvSpPr>
        <p:spPr>
          <a:xfrm>
            <a:off x="9717132" y="4728187"/>
            <a:ext cx="89488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Legislative Visits</a:t>
            </a:r>
          </a:p>
        </p:txBody>
      </p:sp>
      <p:sp>
        <p:nvSpPr>
          <p:cNvPr id="428" name="object 84"/>
          <p:cNvSpPr/>
          <p:nvPr/>
        </p:nvSpPr>
        <p:spPr>
          <a:xfrm>
            <a:off x="11468989" y="5410509"/>
            <a:ext cx="894665" cy="67714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29" name="TextBox 428"/>
          <p:cNvSpPr txBox="1"/>
          <p:nvPr/>
        </p:nvSpPr>
        <p:spPr>
          <a:xfrm>
            <a:off x="11516401" y="5405907"/>
            <a:ext cx="8650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Night to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Remember</a:t>
            </a:r>
          </a:p>
        </p:txBody>
      </p:sp>
      <p:sp>
        <p:nvSpPr>
          <p:cNvPr id="433" name="object 84"/>
          <p:cNvSpPr/>
          <p:nvPr/>
        </p:nvSpPr>
        <p:spPr>
          <a:xfrm>
            <a:off x="13283603" y="3289622"/>
            <a:ext cx="833832" cy="68645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35" name="object 84"/>
          <p:cNvSpPr/>
          <p:nvPr/>
        </p:nvSpPr>
        <p:spPr>
          <a:xfrm>
            <a:off x="14197385" y="6157606"/>
            <a:ext cx="857170" cy="68186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36" name="TextBox 435"/>
          <p:cNvSpPr txBox="1"/>
          <p:nvPr/>
        </p:nvSpPr>
        <p:spPr>
          <a:xfrm>
            <a:off x="14175807" y="6186592"/>
            <a:ext cx="899572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endParaRPr lang="en-US" sz="909" dirty="0">
              <a:solidFill>
                <a:schemeClr val="bg1"/>
              </a:solidFill>
              <a:latin typeface="Gloucester MT Extra Condensed" panose="02030808020601010101" pitchFamily="18" charset="0"/>
            </a:endParaRP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Music &amp; Fine Arts </a:t>
            </a:r>
          </a:p>
        </p:txBody>
      </p:sp>
      <p:sp>
        <p:nvSpPr>
          <p:cNvPr id="437" name="object 84"/>
          <p:cNvSpPr/>
          <p:nvPr/>
        </p:nvSpPr>
        <p:spPr>
          <a:xfrm>
            <a:off x="9684535" y="2563595"/>
            <a:ext cx="879868" cy="65378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38" name="TextBox 437"/>
          <p:cNvSpPr txBox="1"/>
          <p:nvPr/>
        </p:nvSpPr>
        <p:spPr>
          <a:xfrm>
            <a:off x="9586459" y="2492132"/>
            <a:ext cx="1085483" cy="879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EL-2c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Financial Planning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 &amp; Budget</a:t>
            </a:r>
          </a:p>
          <a:p>
            <a:pPr algn="ctr"/>
            <a:endParaRPr lang="en-US" sz="818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40" name="TextBox 439"/>
          <p:cNvSpPr txBox="1"/>
          <p:nvPr/>
        </p:nvSpPr>
        <p:spPr>
          <a:xfrm>
            <a:off x="7860226" y="1804044"/>
            <a:ext cx="90861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  <a:r>
              <a:rPr lang="en-US" sz="955" dirty="0">
                <a:solidFill>
                  <a:schemeClr val="bg1"/>
                </a:solidFill>
              </a:rPr>
              <a:t> </a:t>
            </a: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ENDS-2d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Support Student Learning</a:t>
            </a:r>
          </a:p>
        </p:txBody>
      </p:sp>
      <p:sp>
        <p:nvSpPr>
          <p:cNvPr id="448" name="TextBox 447"/>
          <p:cNvSpPr txBox="1"/>
          <p:nvPr/>
        </p:nvSpPr>
        <p:spPr>
          <a:xfrm>
            <a:off x="13312988" y="3232870"/>
            <a:ext cx="821769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GP-2e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Board Code of Conduct</a:t>
            </a:r>
          </a:p>
        </p:txBody>
      </p:sp>
      <p:sp>
        <p:nvSpPr>
          <p:cNvPr id="452" name="TextBox 451"/>
          <p:cNvSpPr txBox="1"/>
          <p:nvPr/>
        </p:nvSpPr>
        <p:spPr>
          <a:xfrm>
            <a:off x="13275913" y="2569027"/>
            <a:ext cx="871277" cy="8672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EL-2f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Asset Protection</a:t>
            </a:r>
          </a:p>
          <a:p>
            <a:endParaRPr lang="en-US" sz="1636" dirty="0">
              <a:latin typeface="Gloucester MT Extra Condensed" panose="02030808020601010101" pitchFamily="18" charset="0"/>
            </a:endParaRPr>
          </a:p>
        </p:txBody>
      </p:sp>
      <p:sp>
        <p:nvSpPr>
          <p:cNvPr id="455" name="TextBox 454"/>
          <p:cNvSpPr txBox="1"/>
          <p:nvPr/>
        </p:nvSpPr>
        <p:spPr>
          <a:xfrm>
            <a:off x="13298862" y="4674444"/>
            <a:ext cx="861133" cy="6210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Board</a:t>
            </a:r>
            <a:b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WSSDA Conference</a:t>
            </a:r>
          </a:p>
        </p:txBody>
      </p:sp>
      <p:sp>
        <p:nvSpPr>
          <p:cNvPr id="462" name="object 199"/>
          <p:cNvSpPr/>
          <p:nvPr/>
        </p:nvSpPr>
        <p:spPr>
          <a:xfrm>
            <a:off x="14158943" y="4708968"/>
            <a:ext cx="889834" cy="69693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Board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Elect Board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Officers</a:t>
            </a:r>
          </a:p>
          <a:p>
            <a:pPr algn="ctr"/>
            <a:endParaRPr sz="1600" dirty="0">
              <a:solidFill>
                <a:schemeClr val="bg1"/>
              </a:solidFill>
              <a:latin typeface="Gloucester MT Extra Condensed" panose="02030808020601010101" pitchFamily="18" charset="0"/>
            </a:endParaRPr>
          </a:p>
        </p:txBody>
      </p:sp>
      <p:sp>
        <p:nvSpPr>
          <p:cNvPr id="463" name="object 250"/>
          <p:cNvSpPr/>
          <p:nvPr/>
        </p:nvSpPr>
        <p:spPr>
          <a:xfrm>
            <a:off x="750340" y="2516683"/>
            <a:ext cx="838990" cy="69556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rgbClr val="008000"/>
              </a:solidFill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671398" y="2481402"/>
            <a:ext cx="955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EL-2i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Grants &amp; 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Contracts</a:t>
            </a:r>
          </a:p>
        </p:txBody>
      </p:sp>
      <p:sp>
        <p:nvSpPr>
          <p:cNvPr id="465" name="object 84"/>
          <p:cNvSpPr/>
          <p:nvPr/>
        </p:nvSpPr>
        <p:spPr>
          <a:xfrm>
            <a:off x="748145" y="3262273"/>
            <a:ext cx="831305" cy="67256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67" name="object 84"/>
          <p:cNvSpPr/>
          <p:nvPr/>
        </p:nvSpPr>
        <p:spPr>
          <a:xfrm>
            <a:off x="739542" y="3954559"/>
            <a:ext cx="841621" cy="68108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71" name="TextBox 470"/>
          <p:cNvSpPr txBox="1"/>
          <p:nvPr/>
        </p:nvSpPr>
        <p:spPr>
          <a:xfrm>
            <a:off x="2545948" y="1774638"/>
            <a:ext cx="80081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ENDS-2b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Personal Skills Development</a:t>
            </a:r>
          </a:p>
        </p:txBody>
      </p:sp>
      <p:sp>
        <p:nvSpPr>
          <p:cNvPr id="473" name="object 84"/>
          <p:cNvSpPr/>
          <p:nvPr/>
        </p:nvSpPr>
        <p:spPr>
          <a:xfrm>
            <a:off x="2515803" y="2528691"/>
            <a:ext cx="831304" cy="66934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475" name="object 84"/>
          <p:cNvSpPr/>
          <p:nvPr/>
        </p:nvSpPr>
        <p:spPr>
          <a:xfrm>
            <a:off x="2525005" y="3230396"/>
            <a:ext cx="813063" cy="71836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27" name="TextBox 226"/>
          <p:cNvSpPr txBox="1"/>
          <p:nvPr/>
        </p:nvSpPr>
        <p:spPr>
          <a:xfrm>
            <a:off x="11447116" y="3933007"/>
            <a:ext cx="989334" cy="741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GP-2d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Board Chair Role</a:t>
            </a:r>
          </a:p>
          <a:p>
            <a:pPr algn="ctr"/>
            <a:endParaRPr lang="en-US" sz="818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72747" y="1169941"/>
            <a:ext cx="837036" cy="483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bg1"/>
                </a:solidFill>
                <a:latin typeface="Gloucester MT Extra Condensed" panose="02030808020601010101" pitchFamily="18" charset="0"/>
              </a:rPr>
              <a:t>Prog</a:t>
            </a:r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. Rev</a:t>
            </a:r>
            <a: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.</a:t>
            </a:r>
          </a:p>
          <a:p>
            <a:pPr algn="ctr"/>
            <a: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  <a:t>Transportation</a:t>
            </a:r>
          </a:p>
        </p:txBody>
      </p:sp>
      <p:sp>
        <p:nvSpPr>
          <p:cNvPr id="196" name="object 196"/>
          <p:cNvSpPr/>
          <p:nvPr/>
        </p:nvSpPr>
        <p:spPr>
          <a:xfrm>
            <a:off x="14170932" y="5445816"/>
            <a:ext cx="891021" cy="669201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12" name="TextBox 11"/>
          <p:cNvSpPr txBox="1"/>
          <p:nvPr/>
        </p:nvSpPr>
        <p:spPr>
          <a:xfrm>
            <a:off x="14195017" y="5383953"/>
            <a:ext cx="857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Board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Swear in New Board Members</a:t>
            </a:r>
          </a:p>
        </p:txBody>
      </p:sp>
      <p:sp>
        <p:nvSpPr>
          <p:cNvPr id="424" name="object 84"/>
          <p:cNvSpPr/>
          <p:nvPr/>
        </p:nvSpPr>
        <p:spPr>
          <a:xfrm>
            <a:off x="14158943" y="3315190"/>
            <a:ext cx="883631" cy="657638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b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EL-2d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Financial Condition &amp; Accountability</a:t>
            </a:r>
            <a:endParaRPr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2481129" y="3984591"/>
            <a:ext cx="8638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Board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Legislative Conf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Day on the Hill</a:t>
            </a:r>
            <a:endParaRPr lang="en-US" sz="900" dirty="0">
              <a:solidFill>
                <a:schemeClr val="bg1"/>
              </a:solidFill>
              <a:latin typeface="Gloucester MT Extra Condensed" panose="02030808020601010101" pitchFamily="18" charset="0"/>
            </a:endParaRPr>
          </a:p>
        </p:txBody>
      </p:sp>
      <p:sp>
        <p:nvSpPr>
          <p:cNvPr id="233" name="object 84"/>
          <p:cNvSpPr/>
          <p:nvPr/>
        </p:nvSpPr>
        <p:spPr>
          <a:xfrm>
            <a:off x="3385599" y="3248612"/>
            <a:ext cx="857417" cy="69832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234" name="object 250"/>
          <p:cNvSpPr/>
          <p:nvPr/>
        </p:nvSpPr>
        <p:spPr>
          <a:xfrm>
            <a:off x="3397031" y="2536419"/>
            <a:ext cx="840585" cy="66398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13985" y="2470606"/>
            <a:ext cx="82731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Ends-2c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Social Skills Development</a:t>
            </a:r>
          </a:p>
        </p:txBody>
      </p:sp>
      <p:sp>
        <p:nvSpPr>
          <p:cNvPr id="236" name="object 84"/>
          <p:cNvSpPr/>
          <p:nvPr/>
        </p:nvSpPr>
        <p:spPr>
          <a:xfrm>
            <a:off x="6057233" y="2550254"/>
            <a:ext cx="867388" cy="65525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8" name="object 244"/>
          <p:cNvSpPr/>
          <p:nvPr/>
        </p:nvSpPr>
        <p:spPr>
          <a:xfrm>
            <a:off x="5170586" y="1171284"/>
            <a:ext cx="835310" cy="620660"/>
          </a:xfrm>
          <a:custGeom>
            <a:avLst/>
            <a:gdLst/>
            <a:ahLst/>
            <a:cxnLst/>
            <a:rect l="l" t="t" r="r" b="b"/>
            <a:pathLst>
              <a:path w="914400" h="609600">
                <a:moveTo>
                  <a:pt x="0" y="0"/>
                </a:moveTo>
                <a:lnTo>
                  <a:pt x="914400" y="0"/>
                </a:lnTo>
                <a:lnTo>
                  <a:pt x="914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>
              <a:solidFill>
                <a:srgbClr val="FFC000"/>
              </a:solidFill>
            </a:endParaRPr>
          </a:p>
        </p:txBody>
      </p:sp>
      <p:sp>
        <p:nvSpPr>
          <p:cNvPr id="242" name="object 250"/>
          <p:cNvSpPr/>
          <p:nvPr/>
        </p:nvSpPr>
        <p:spPr>
          <a:xfrm>
            <a:off x="4277122" y="2543696"/>
            <a:ext cx="851390" cy="66181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4" name="TextBox 23"/>
          <p:cNvSpPr txBox="1"/>
          <p:nvPr/>
        </p:nvSpPr>
        <p:spPr>
          <a:xfrm>
            <a:off x="4205440" y="2473147"/>
            <a:ext cx="97835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EL-2h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Communication &amp; Support to Board</a:t>
            </a:r>
          </a:p>
        </p:txBody>
      </p:sp>
      <p:sp>
        <p:nvSpPr>
          <p:cNvPr id="245" name="object 84"/>
          <p:cNvSpPr/>
          <p:nvPr/>
        </p:nvSpPr>
        <p:spPr>
          <a:xfrm>
            <a:off x="4290949" y="3241007"/>
            <a:ext cx="840001" cy="713630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5" name="TextBox 24"/>
          <p:cNvSpPr txBox="1"/>
          <p:nvPr/>
        </p:nvSpPr>
        <p:spPr>
          <a:xfrm>
            <a:off x="5977787" y="3213096"/>
            <a:ext cx="100847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br>
              <a:rPr lang="en-US" sz="1636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EL-2h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Communication &amp; Support to Board</a:t>
            </a:r>
          </a:p>
        </p:txBody>
      </p:sp>
      <p:sp>
        <p:nvSpPr>
          <p:cNvPr id="247" name="object 84"/>
          <p:cNvSpPr/>
          <p:nvPr/>
        </p:nvSpPr>
        <p:spPr>
          <a:xfrm>
            <a:off x="4297258" y="4003310"/>
            <a:ext cx="824943" cy="70907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48" name="TextBox 247"/>
          <p:cNvSpPr txBox="1"/>
          <p:nvPr/>
        </p:nvSpPr>
        <p:spPr>
          <a:xfrm>
            <a:off x="6083632" y="2492666"/>
            <a:ext cx="82675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GP-2g Board Committee Structure</a:t>
            </a:r>
          </a:p>
        </p:txBody>
      </p:sp>
      <p:sp>
        <p:nvSpPr>
          <p:cNvPr id="249" name="object 140"/>
          <p:cNvSpPr/>
          <p:nvPr/>
        </p:nvSpPr>
        <p:spPr>
          <a:xfrm>
            <a:off x="4279872" y="5502333"/>
            <a:ext cx="845708" cy="64950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52" name="object 142"/>
          <p:cNvSpPr txBox="1"/>
          <p:nvPr/>
        </p:nvSpPr>
        <p:spPr>
          <a:xfrm>
            <a:off x="4291238" y="5499553"/>
            <a:ext cx="823852" cy="5875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-1155" algn="ctr">
              <a:lnSpc>
                <a:spcPct val="93700"/>
              </a:lnSpc>
            </a:pP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r>
              <a:rPr sz="1636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  <a:endParaRPr lang="en-US" sz="1636" spc="-9" dirty="0">
              <a:solidFill>
                <a:srgbClr val="FFFFFF"/>
              </a:solidFill>
              <a:latin typeface="Gloucester MT Extra Condensed"/>
              <a:cs typeface="Gloucester MT Extra Condensed"/>
            </a:endParaRPr>
          </a:p>
          <a:p>
            <a:pPr marL="11546" marR="11546" indent="-1155" algn="ctr">
              <a:lnSpc>
                <a:spcPct val="937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District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Ca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l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endar</a:t>
            </a:r>
            <a:endParaRPr lang="en-US" sz="900" spc="-5" dirty="0">
              <a:solidFill>
                <a:srgbClr val="FFFFFF"/>
              </a:solidFill>
              <a:latin typeface="Arial Narrow"/>
              <a:cs typeface="Arial Narrow"/>
            </a:endParaRPr>
          </a:p>
          <a:p>
            <a:pPr marL="11546" marR="11546" indent="-1155" algn="ctr">
              <a:lnSpc>
                <a:spcPct val="937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Decision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254" name="object 226"/>
          <p:cNvSpPr/>
          <p:nvPr/>
        </p:nvSpPr>
        <p:spPr>
          <a:xfrm>
            <a:off x="4275797" y="6873036"/>
            <a:ext cx="845708" cy="571324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53" name="TextBox 252"/>
          <p:cNvSpPr txBox="1"/>
          <p:nvPr/>
        </p:nvSpPr>
        <p:spPr>
          <a:xfrm>
            <a:off x="4247682" y="6820100"/>
            <a:ext cx="9049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br>
              <a:rPr lang="en-US" sz="1455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Blue &amp; White Award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65945" y="3975501"/>
            <a:ext cx="8796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Graduation</a:t>
            </a:r>
          </a:p>
          <a:p>
            <a:pPr algn="ctr"/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257" name="object 226"/>
          <p:cNvSpPr/>
          <p:nvPr/>
        </p:nvSpPr>
        <p:spPr>
          <a:xfrm>
            <a:off x="5185131" y="1847834"/>
            <a:ext cx="824259" cy="65928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" name="TextBox 27"/>
          <p:cNvSpPr txBox="1"/>
          <p:nvPr/>
        </p:nvSpPr>
        <p:spPr>
          <a:xfrm>
            <a:off x="5178794" y="1810328"/>
            <a:ext cx="8590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Senior Student Interviews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3066" y="1771799"/>
            <a:ext cx="92045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BLS-2b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Accountability of Superintendent</a:t>
            </a:r>
          </a:p>
        </p:txBody>
      </p:sp>
      <p:sp>
        <p:nvSpPr>
          <p:cNvPr id="260" name="object 80"/>
          <p:cNvSpPr/>
          <p:nvPr/>
        </p:nvSpPr>
        <p:spPr>
          <a:xfrm>
            <a:off x="6075698" y="5419876"/>
            <a:ext cx="838468" cy="588132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D0CECE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30" name="TextBox 29"/>
          <p:cNvSpPr txBox="1"/>
          <p:nvPr/>
        </p:nvSpPr>
        <p:spPr>
          <a:xfrm>
            <a:off x="6065208" y="5424892"/>
            <a:ext cx="828937" cy="483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Gloucester MT Extra Condensed" panose="02030808020601010101" pitchFamily="18" charset="0"/>
              </a:rPr>
              <a:t>State</a:t>
            </a:r>
            <a:br>
              <a:rPr lang="en-US" sz="1636" dirty="0">
                <a:latin typeface="Gloucester MT Extra Condensed" panose="02030808020601010101" pitchFamily="18" charset="0"/>
              </a:rPr>
            </a:br>
            <a:r>
              <a:rPr lang="en-US" sz="900" dirty="0">
                <a:latin typeface="Arial Narrow" panose="020B0606020202030204" pitchFamily="34" charset="0"/>
              </a:rPr>
              <a:t>Budget Update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64016" y="2512364"/>
            <a:ext cx="918834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GP-2a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Governing Style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88241" y="3205195"/>
            <a:ext cx="850941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36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br>
              <a:rPr lang="en-US" sz="1636" dirty="0">
                <a:solidFill>
                  <a:schemeClr val="bg1"/>
                </a:solidFill>
              </a:rPr>
            </a:br>
            <a: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  <a:t>BSL-2c</a:t>
            </a:r>
            <a:b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9" dirty="0">
                <a:solidFill>
                  <a:schemeClr val="bg1"/>
                </a:solidFill>
                <a:latin typeface="Arial Narrow" panose="020B0606020202030204" pitchFamily="34" charset="0"/>
              </a:rPr>
              <a:t>Delegation to Superintendent</a:t>
            </a:r>
          </a:p>
        </p:txBody>
      </p:sp>
      <p:sp>
        <p:nvSpPr>
          <p:cNvPr id="268" name="object 318"/>
          <p:cNvSpPr/>
          <p:nvPr/>
        </p:nvSpPr>
        <p:spPr>
          <a:xfrm>
            <a:off x="6955891" y="3261616"/>
            <a:ext cx="868061" cy="65803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33" name="TextBox 32"/>
          <p:cNvSpPr txBox="1"/>
          <p:nvPr/>
        </p:nvSpPr>
        <p:spPr>
          <a:xfrm>
            <a:off x="6889686" y="3221448"/>
            <a:ext cx="1001949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Manson 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Chamber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18383" y="7070027"/>
            <a:ext cx="8392341" cy="545605"/>
          </a:xfrm>
          <a:prstGeom prst="rect">
            <a:avLst/>
          </a:prstGeom>
          <a:noFill/>
          <a:ln>
            <a:noFill/>
          </a:ln>
        </p:spPr>
        <p:txBody>
          <a:bodyPr wrap="square" lIns="83127" tIns="41564" rIns="83127" bIns="41564">
            <a:spAutoFit/>
          </a:bodyPr>
          <a:lstStyle/>
          <a:p>
            <a:pPr algn="ctr"/>
            <a:r>
              <a:rPr lang="en-US" sz="3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Mission Statement: </a:t>
            </a:r>
            <a:r>
              <a:rPr lang="en-US" sz="3000" b="1" i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Continuous</a:t>
            </a:r>
            <a:r>
              <a:rPr lang="en-US" sz="30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000" b="1" i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Student</a:t>
            </a:r>
            <a:r>
              <a:rPr lang="en-US" sz="3000" b="1" i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000" b="1" i="1" u="sng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Learning</a:t>
            </a:r>
          </a:p>
        </p:txBody>
      </p:sp>
      <p:sp>
        <p:nvSpPr>
          <p:cNvPr id="241" name="object 140"/>
          <p:cNvSpPr/>
          <p:nvPr/>
        </p:nvSpPr>
        <p:spPr>
          <a:xfrm>
            <a:off x="2524816" y="5469500"/>
            <a:ext cx="814429" cy="66540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11546" marR="11546" indent="-1155" algn="ctr">
              <a:lnSpc>
                <a:spcPct val="93700"/>
              </a:lnSpc>
            </a:pPr>
            <a:r>
              <a:rPr lang="en-US" sz="1600" dirty="0">
                <a:solidFill>
                  <a:srgbClr val="FFFFFF"/>
                </a:solidFill>
                <a:latin typeface="Gloucester MT Extra Condensed" panose="02030808020601010101" pitchFamily="18" charset="0"/>
                <a:cs typeface="Gloucester MT Extra Condensed"/>
              </a:rPr>
              <a:t>Board</a:t>
            </a:r>
            <a:r>
              <a:rPr lang="en-US" sz="900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</a:p>
          <a:p>
            <a:pPr marL="11546" marR="11546" indent="-1155" algn="ctr">
              <a:lnSpc>
                <a:spcPct val="937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Superintendent</a:t>
            </a:r>
            <a:b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</a:b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Evaluation &amp; Cont. Extension</a:t>
            </a:r>
            <a:endParaRPr lang="en-US" sz="900" dirty="0">
              <a:latin typeface="Arial Narrow"/>
              <a:cs typeface="Arial Narro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48239"/>
            <a:ext cx="13972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99"/>
                </a:solidFill>
                <a:latin typeface="Franklin Gothic Demi" panose="020B0703020102020204" pitchFamily="34" charset="0"/>
              </a:rPr>
              <a:t>Manson School District School Board Governance Calendar 2023-24</a:t>
            </a:r>
          </a:p>
        </p:txBody>
      </p:sp>
      <p:sp>
        <p:nvSpPr>
          <p:cNvPr id="225" name="object 84"/>
          <p:cNvSpPr/>
          <p:nvPr/>
        </p:nvSpPr>
        <p:spPr>
          <a:xfrm>
            <a:off x="6958734" y="2535614"/>
            <a:ext cx="881324" cy="67663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1" name="object 226"/>
          <p:cNvSpPr/>
          <p:nvPr/>
        </p:nvSpPr>
        <p:spPr>
          <a:xfrm>
            <a:off x="6054897" y="4687310"/>
            <a:ext cx="859269" cy="687075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35" name="TextBox 234"/>
          <p:cNvSpPr txBox="1"/>
          <p:nvPr/>
        </p:nvSpPr>
        <p:spPr>
          <a:xfrm>
            <a:off x="6039831" y="4652383"/>
            <a:ext cx="8796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Senior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Presentations</a:t>
            </a:r>
          </a:p>
        </p:txBody>
      </p:sp>
      <p:sp>
        <p:nvSpPr>
          <p:cNvPr id="256" name="object 84"/>
          <p:cNvSpPr/>
          <p:nvPr/>
        </p:nvSpPr>
        <p:spPr>
          <a:xfrm>
            <a:off x="3392341" y="3996706"/>
            <a:ext cx="845839" cy="71368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21" name="object 232">
            <a:extLst>
              <a:ext uri="{FF2B5EF4-FFF2-40B4-BE49-F238E27FC236}">
                <a16:creationId xmlns:a16="http://schemas.microsoft.com/office/drawing/2014/main" id="{A65D2F26-6863-453A-A11A-D71E8208AFBE}"/>
              </a:ext>
            </a:extLst>
          </p:cNvPr>
          <p:cNvSpPr/>
          <p:nvPr/>
        </p:nvSpPr>
        <p:spPr>
          <a:xfrm>
            <a:off x="1630506" y="1146381"/>
            <a:ext cx="837195" cy="64388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62" name="object 239">
            <a:extLst>
              <a:ext uri="{FF2B5EF4-FFF2-40B4-BE49-F238E27FC236}">
                <a16:creationId xmlns:a16="http://schemas.microsoft.com/office/drawing/2014/main" id="{0AE0BB02-B7AD-4567-9378-A7468B10355E}"/>
              </a:ext>
            </a:extLst>
          </p:cNvPr>
          <p:cNvSpPr txBox="1"/>
          <p:nvPr/>
        </p:nvSpPr>
        <p:spPr>
          <a:xfrm>
            <a:off x="1627372" y="1182757"/>
            <a:ext cx="852048" cy="4752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spc="-9" dirty="0">
                <a:latin typeface="Gloucester MT Extra Condensed"/>
                <a:cs typeface="Gloucester MT Extra Condensed"/>
              </a:rPr>
              <a:t>Study Session</a:t>
            </a:r>
            <a:endParaRPr lang="en-US" sz="900" spc="-9" dirty="0">
              <a:latin typeface="Gloucester MT Extra Condensed"/>
              <a:cs typeface="Gloucester MT Extra Condensed"/>
            </a:endParaRPr>
          </a:p>
          <a:p>
            <a:pPr marL="11546" algn="ctr"/>
            <a:r>
              <a:rPr lang="en-US" sz="900" spc="-9" dirty="0">
                <a:latin typeface="Arial Narrow" panose="020B0606020202030204" pitchFamily="34" charset="0"/>
                <a:cs typeface="Gloucester MT Extra Condensed"/>
              </a:rPr>
              <a:t>Closing Achievement Gap</a:t>
            </a:r>
          </a:p>
        </p:txBody>
      </p:sp>
      <p:sp>
        <p:nvSpPr>
          <p:cNvPr id="271" name="object 232">
            <a:extLst>
              <a:ext uri="{FF2B5EF4-FFF2-40B4-BE49-F238E27FC236}">
                <a16:creationId xmlns:a16="http://schemas.microsoft.com/office/drawing/2014/main" id="{33E5DC86-4D6F-4703-9DA3-D47255032A1A}"/>
              </a:ext>
            </a:extLst>
          </p:cNvPr>
          <p:cNvSpPr/>
          <p:nvPr/>
        </p:nvSpPr>
        <p:spPr>
          <a:xfrm>
            <a:off x="1633953" y="1827933"/>
            <a:ext cx="820105" cy="65885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BA128-0341-4ACD-AAE2-ADFA4AEEAC26}"/>
              </a:ext>
            </a:extLst>
          </p:cNvPr>
          <p:cNvSpPr txBox="1"/>
          <p:nvPr/>
        </p:nvSpPr>
        <p:spPr>
          <a:xfrm>
            <a:off x="1651551" y="1763244"/>
            <a:ext cx="7895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Prog. Rev.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Multilingual Learning</a:t>
            </a:r>
          </a:p>
        </p:txBody>
      </p:sp>
      <p:sp>
        <p:nvSpPr>
          <p:cNvPr id="274" name="object 208">
            <a:extLst>
              <a:ext uri="{FF2B5EF4-FFF2-40B4-BE49-F238E27FC236}">
                <a16:creationId xmlns:a16="http://schemas.microsoft.com/office/drawing/2014/main" id="{83054A4C-1371-4157-9BD9-9527EC0358D7}"/>
              </a:ext>
            </a:extLst>
          </p:cNvPr>
          <p:cNvSpPr/>
          <p:nvPr/>
        </p:nvSpPr>
        <p:spPr>
          <a:xfrm>
            <a:off x="746774" y="1141213"/>
            <a:ext cx="837301" cy="64940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77" name="object 4">
            <a:extLst>
              <a:ext uri="{FF2B5EF4-FFF2-40B4-BE49-F238E27FC236}">
                <a16:creationId xmlns:a16="http://schemas.microsoft.com/office/drawing/2014/main" id="{B9C69FE0-48FA-4908-9D66-BEA416304147}"/>
              </a:ext>
            </a:extLst>
          </p:cNvPr>
          <p:cNvSpPr txBox="1"/>
          <p:nvPr/>
        </p:nvSpPr>
        <p:spPr>
          <a:xfrm>
            <a:off x="14133790" y="969998"/>
            <a:ext cx="794121" cy="242642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Dec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278" name="object 4">
            <a:extLst>
              <a:ext uri="{FF2B5EF4-FFF2-40B4-BE49-F238E27FC236}">
                <a16:creationId xmlns:a16="http://schemas.microsoft.com/office/drawing/2014/main" id="{6175F64F-27A1-4543-B871-A6AA148C474C}"/>
              </a:ext>
            </a:extLst>
          </p:cNvPr>
          <p:cNvSpPr txBox="1"/>
          <p:nvPr/>
        </p:nvSpPr>
        <p:spPr>
          <a:xfrm>
            <a:off x="13228431" y="974074"/>
            <a:ext cx="814925" cy="229194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Nov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279" name="object 4">
            <a:extLst>
              <a:ext uri="{FF2B5EF4-FFF2-40B4-BE49-F238E27FC236}">
                <a16:creationId xmlns:a16="http://schemas.microsoft.com/office/drawing/2014/main" id="{7DD91C55-0ABE-4445-974C-606E6E33AC8B}"/>
              </a:ext>
            </a:extLst>
          </p:cNvPr>
          <p:cNvSpPr txBox="1"/>
          <p:nvPr/>
        </p:nvSpPr>
        <p:spPr>
          <a:xfrm>
            <a:off x="725775" y="887281"/>
            <a:ext cx="860508" cy="264126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b="1" spc="-18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Jan</a:t>
            </a:r>
            <a:endParaRPr sz="1600" b="1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776523" y="1161601"/>
            <a:ext cx="806236" cy="628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078" algn="ctr"/>
            <a:r>
              <a:rPr lang="en-US" sz="1636" spc="-5" dirty="0">
                <a:latin typeface="Gloucester MT Extra Condensed"/>
                <a:cs typeface="Gloucester MT Extra Condensed"/>
              </a:rPr>
              <a:t>School </a:t>
            </a:r>
            <a:br>
              <a:rPr lang="en-US" sz="1636" spc="-5" dirty="0">
                <a:latin typeface="Gloucester MT Extra Condensed"/>
                <a:cs typeface="Gloucester MT Extra Condensed"/>
              </a:rPr>
            </a:br>
            <a:r>
              <a:rPr sz="1636" spc="-5" dirty="0">
                <a:latin typeface="Gloucester MT Extra Condensed"/>
                <a:cs typeface="Gloucester MT Extra Condensed"/>
              </a:rPr>
              <a:t>Visit</a:t>
            </a:r>
            <a:endParaRPr sz="1636" dirty="0">
              <a:latin typeface="Gloucester MT Extra Condensed"/>
              <a:cs typeface="Gloucester MT Extra Condensed"/>
            </a:endParaRPr>
          </a:p>
          <a:p>
            <a:pPr marL="11546" algn="ctr">
              <a:spcBef>
                <a:spcPts val="241"/>
              </a:spcBef>
            </a:pPr>
            <a:endParaRPr sz="1600" dirty="0">
              <a:latin typeface="Arial Narrow"/>
              <a:cs typeface="Arial Narrow"/>
            </a:endParaRPr>
          </a:p>
        </p:txBody>
      </p:sp>
      <p:sp>
        <p:nvSpPr>
          <p:cNvPr id="289" name="object 84">
            <a:extLst>
              <a:ext uri="{FF2B5EF4-FFF2-40B4-BE49-F238E27FC236}">
                <a16:creationId xmlns:a16="http://schemas.microsoft.com/office/drawing/2014/main" id="{6EA4EBD0-6BBC-4227-90D1-3A824A967025}"/>
              </a:ext>
            </a:extLst>
          </p:cNvPr>
          <p:cNvSpPr/>
          <p:nvPr/>
        </p:nvSpPr>
        <p:spPr>
          <a:xfrm>
            <a:off x="14157239" y="1895329"/>
            <a:ext cx="871278" cy="678099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90" name="object 294">
            <a:extLst>
              <a:ext uri="{FF2B5EF4-FFF2-40B4-BE49-F238E27FC236}">
                <a16:creationId xmlns:a16="http://schemas.microsoft.com/office/drawing/2014/main" id="{0A44EEF4-E98B-4C72-80C3-452B76DB5EB6}"/>
              </a:ext>
            </a:extLst>
          </p:cNvPr>
          <p:cNvSpPr txBox="1"/>
          <p:nvPr/>
        </p:nvSpPr>
        <p:spPr>
          <a:xfrm>
            <a:off x="6981803" y="1208767"/>
            <a:ext cx="817481" cy="6837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77" algn="ctr"/>
            <a:r>
              <a:rPr lang="en-US" sz="1600" dirty="0" err="1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. Rev.</a:t>
            </a:r>
            <a:br>
              <a:rPr lang="en-US" sz="1636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lang="en-US" sz="900" dirty="0">
                <a:solidFill>
                  <a:schemeClr val="bg1"/>
                </a:solidFill>
                <a:latin typeface="Arial Narrow"/>
                <a:cs typeface="Gloucester MT Extra Condensed"/>
              </a:rPr>
              <a:t>Summer</a:t>
            </a:r>
            <a:br>
              <a:rPr lang="en-US" sz="900" dirty="0">
                <a:solidFill>
                  <a:schemeClr val="bg1"/>
                </a:solidFill>
                <a:latin typeface="Arial Narrow"/>
                <a:cs typeface="Gloucester MT Extra Condensed"/>
              </a:rPr>
            </a:br>
            <a:r>
              <a:rPr lang="en-US" sz="900" dirty="0">
                <a:solidFill>
                  <a:schemeClr val="bg1"/>
                </a:solidFill>
                <a:latin typeface="Arial Narrow"/>
                <a:cs typeface="Gloucester MT Extra Condensed"/>
              </a:rPr>
              <a:t>School</a:t>
            </a:r>
            <a:endParaRPr sz="900" dirty="0">
              <a:latin typeface="Gloucester MT Extra Condensed"/>
              <a:cs typeface="Gloucester MT Extra Condensed"/>
            </a:endParaRPr>
          </a:p>
          <a:p>
            <a:pPr marL="11546" marR="11546" algn="ctr">
              <a:spcBef>
                <a:spcPts val="191"/>
              </a:spcBef>
            </a:pPr>
            <a:endParaRPr sz="818" dirty="0">
              <a:latin typeface="Arial Narrow"/>
              <a:cs typeface="Arial Narrow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B313E6-FD81-4A7D-93F4-5A79AAE1C515}"/>
              </a:ext>
            </a:extLst>
          </p:cNvPr>
          <p:cNvSpPr txBox="1"/>
          <p:nvPr/>
        </p:nvSpPr>
        <p:spPr>
          <a:xfrm>
            <a:off x="14220152" y="1850275"/>
            <a:ext cx="88594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EL-2a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Treatment 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of People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BC18FA3-5DAE-48B2-B614-5BC113914354}"/>
              </a:ext>
            </a:extLst>
          </p:cNvPr>
          <p:cNvSpPr txBox="1"/>
          <p:nvPr/>
        </p:nvSpPr>
        <p:spPr>
          <a:xfrm>
            <a:off x="14146162" y="2593407"/>
            <a:ext cx="953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Monitoring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EL-2b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Treatment of Staff</a:t>
            </a:r>
          </a:p>
        </p:txBody>
      </p:sp>
      <p:sp>
        <p:nvSpPr>
          <p:cNvPr id="295" name="object 336">
            <a:extLst>
              <a:ext uri="{FF2B5EF4-FFF2-40B4-BE49-F238E27FC236}">
                <a16:creationId xmlns:a16="http://schemas.microsoft.com/office/drawing/2014/main" id="{3CF0AA67-53E5-4AEC-B3FC-1436642AF265}"/>
              </a:ext>
            </a:extLst>
          </p:cNvPr>
          <p:cNvSpPr txBox="1"/>
          <p:nvPr/>
        </p:nvSpPr>
        <p:spPr>
          <a:xfrm>
            <a:off x="7040905" y="2554130"/>
            <a:ext cx="687954" cy="6413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577" algn="ctr">
              <a:lnSpc>
                <a:spcPct val="90900"/>
              </a:lnSpc>
            </a:pPr>
            <a:r>
              <a:rPr lang="en-US" sz="1600" spc="-18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br>
              <a:rPr lang="en-US" sz="1636" spc="-18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Superintendent</a:t>
            </a:r>
          </a:p>
          <a:p>
            <a:pPr marL="11546" marR="11546" indent="577" algn="ctr">
              <a:lnSpc>
                <a:spcPct val="909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Contract Addendum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541139-0FEE-4F72-ACA6-E09B0318BA6D}"/>
              </a:ext>
            </a:extLst>
          </p:cNvPr>
          <p:cNvSpPr txBox="1"/>
          <p:nvPr/>
        </p:nvSpPr>
        <p:spPr>
          <a:xfrm>
            <a:off x="5118356" y="1177301"/>
            <a:ext cx="9905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loucester MT Extra Condensed" panose="02030808020601010101" pitchFamily="18" charset="0"/>
              </a:rPr>
              <a:t>Study Session</a:t>
            </a:r>
          </a:p>
          <a:p>
            <a:pPr algn="ctr"/>
            <a:r>
              <a:rPr lang="en-US" sz="900" dirty="0">
                <a:latin typeface="Arial Narrow" panose="020B0606020202030204" pitchFamily="34" charset="0"/>
              </a:rPr>
              <a:t>Secondary</a:t>
            </a:r>
          </a:p>
        </p:txBody>
      </p:sp>
      <p:sp>
        <p:nvSpPr>
          <p:cNvPr id="297" name="object 239">
            <a:extLst>
              <a:ext uri="{FF2B5EF4-FFF2-40B4-BE49-F238E27FC236}">
                <a16:creationId xmlns:a16="http://schemas.microsoft.com/office/drawing/2014/main" id="{58B48610-B07F-4C56-AA04-1E0B3D8CBC04}"/>
              </a:ext>
            </a:extLst>
          </p:cNvPr>
          <p:cNvSpPr txBox="1"/>
          <p:nvPr/>
        </p:nvSpPr>
        <p:spPr>
          <a:xfrm>
            <a:off x="8771763" y="1213241"/>
            <a:ext cx="903570" cy="3403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00" spc="-9" dirty="0">
                <a:latin typeface="Gloucester MT Extra Condensed"/>
                <a:cs typeface="Gloucester MT Extra Condensed"/>
              </a:rPr>
              <a:t>Study Session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DCF6F3C3-429B-4FAC-9D20-01D4845C27B4}"/>
              </a:ext>
            </a:extLst>
          </p:cNvPr>
          <p:cNvSpPr txBox="1"/>
          <p:nvPr/>
        </p:nvSpPr>
        <p:spPr>
          <a:xfrm>
            <a:off x="12331120" y="1195952"/>
            <a:ext cx="9771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Gloucester MT Extra Condensed" panose="02030808020601010101" pitchFamily="18" charset="0"/>
              </a:rPr>
              <a:t>Study Session</a:t>
            </a:r>
          </a:p>
          <a:p>
            <a:pPr algn="ctr"/>
            <a:r>
              <a:rPr lang="en-US" sz="900" dirty="0">
                <a:latin typeface="Arial Narrow" panose="020B0606020202030204" pitchFamily="34" charset="0"/>
              </a:rPr>
              <a:t>SWIP</a:t>
            </a:r>
          </a:p>
        </p:txBody>
      </p:sp>
      <p:sp>
        <p:nvSpPr>
          <p:cNvPr id="299" name="object 140">
            <a:extLst>
              <a:ext uri="{FF2B5EF4-FFF2-40B4-BE49-F238E27FC236}">
                <a16:creationId xmlns:a16="http://schemas.microsoft.com/office/drawing/2014/main" id="{AAB32EEA-01F7-4301-B381-E3528F4FB5AF}"/>
              </a:ext>
            </a:extLst>
          </p:cNvPr>
          <p:cNvSpPr/>
          <p:nvPr/>
        </p:nvSpPr>
        <p:spPr>
          <a:xfrm>
            <a:off x="7865322" y="3990548"/>
            <a:ext cx="874256" cy="62353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 dirty="0"/>
          </a:p>
        </p:txBody>
      </p:sp>
      <p:sp>
        <p:nvSpPr>
          <p:cNvPr id="300" name="object 142">
            <a:extLst>
              <a:ext uri="{FF2B5EF4-FFF2-40B4-BE49-F238E27FC236}">
                <a16:creationId xmlns:a16="http://schemas.microsoft.com/office/drawing/2014/main" id="{72BFDDFE-87F4-4830-ABEA-C831322D6E1E}"/>
              </a:ext>
            </a:extLst>
          </p:cNvPr>
          <p:cNvSpPr txBox="1"/>
          <p:nvPr/>
        </p:nvSpPr>
        <p:spPr>
          <a:xfrm>
            <a:off x="4315871" y="6167697"/>
            <a:ext cx="818191" cy="6030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-1155" algn="ctr">
              <a:lnSpc>
                <a:spcPct val="93700"/>
              </a:lnSpc>
            </a:pP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r>
              <a:rPr sz="1636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  <a:endParaRPr lang="en-US" sz="1636" spc="-9" dirty="0">
              <a:solidFill>
                <a:srgbClr val="FFFFFF"/>
              </a:solidFill>
              <a:latin typeface="Gloucester MT Extra Condensed"/>
              <a:cs typeface="Gloucester MT Extra Condensed"/>
            </a:endParaRPr>
          </a:p>
          <a:p>
            <a:pPr marL="11546" marR="11546" indent="-1155" algn="ctr">
              <a:lnSpc>
                <a:spcPct val="93700"/>
              </a:lnSpc>
            </a:pP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Updat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sz="900" spc="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Boa</a:t>
            </a:r>
            <a:r>
              <a:rPr sz="900" spc="-9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d </a:t>
            </a:r>
            <a:r>
              <a:rPr lang="en-US" sz="900" dirty="0">
                <a:solidFill>
                  <a:srgbClr val="FFFFFF"/>
                </a:solidFill>
                <a:latin typeface="Arial Narrow"/>
                <a:cs typeface="Arial Narrow"/>
              </a:rPr>
              <a:t>Meeting 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Ca</a:t>
            </a:r>
            <a:r>
              <a:rPr sz="900" dirty="0">
                <a:solidFill>
                  <a:srgbClr val="FFFFFF"/>
                </a:solidFill>
                <a:latin typeface="Arial Narrow"/>
                <a:cs typeface="Arial Narrow"/>
              </a:rPr>
              <a:t>l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endar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306" name="object 246">
            <a:extLst>
              <a:ext uri="{FF2B5EF4-FFF2-40B4-BE49-F238E27FC236}">
                <a16:creationId xmlns:a16="http://schemas.microsoft.com/office/drawing/2014/main" id="{166421B5-BD7B-4526-8B09-96C7FFB35EEC}"/>
              </a:ext>
            </a:extLst>
          </p:cNvPr>
          <p:cNvSpPr txBox="1"/>
          <p:nvPr/>
        </p:nvSpPr>
        <p:spPr>
          <a:xfrm>
            <a:off x="6057232" y="1870826"/>
            <a:ext cx="810045" cy="5846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/>
            <a:r>
              <a:rPr lang="en-US" sz="1600" spc="-5" dirty="0" err="1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Prog</a:t>
            </a:r>
            <a:r>
              <a:rPr lang="en-US" sz="1600" spc="-5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. Rev.</a:t>
            </a:r>
            <a:endParaRPr sz="1600" dirty="0">
              <a:solidFill>
                <a:schemeClr val="bg1"/>
              </a:solidFill>
              <a:latin typeface="Gloucester MT Extra Condensed"/>
              <a:cs typeface="Gloucester MT Extra Condensed"/>
            </a:endParaRPr>
          </a:p>
          <a:p>
            <a:pPr algn="ctr">
              <a:spcBef>
                <a:spcPts val="241"/>
              </a:spcBef>
            </a:pPr>
            <a:r>
              <a:rPr sz="900" dirty="0">
                <a:solidFill>
                  <a:schemeClr val="bg1"/>
                </a:solidFill>
                <a:latin typeface="Arial Narrow"/>
                <a:cs typeface="Arial Narrow"/>
              </a:rPr>
              <a:t>G</a:t>
            </a:r>
            <a:r>
              <a:rPr sz="900" spc="-9" dirty="0">
                <a:solidFill>
                  <a:schemeClr val="bg1"/>
                </a:solidFill>
                <a:latin typeface="Arial Narrow"/>
                <a:cs typeface="Arial Narrow"/>
              </a:rPr>
              <a:t>r</a:t>
            </a:r>
            <a:r>
              <a:rPr sz="900" spc="-5" dirty="0">
                <a:solidFill>
                  <a:schemeClr val="bg1"/>
                </a:solidFill>
                <a:latin typeface="Arial Narrow"/>
                <a:cs typeface="Arial Narrow"/>
              </a:rPr>
              <a:t>aduat</a:t>
            </a:r>
            <a:r>
              <a:rPr sz="900" dirty="0">
                <a:solidFill>
                  <a:schemeClr val="bg1"/>
                </a:solidFill>
                <a:latin typeface="Arial Narrow"/>
                <a:cs typeface="Arial Narrow"/>
              </a:rPr>
              <a:t>i</a:t>
            </a:r>
            <a:r>
              <a:rPr sz="900" spc="-5" dirty="0">
                <a:solidFill>
                  <a:schemeClr val="bg1"/>
                </a:solidFill>
                <a:latin typeface="Arial Narrow"/>
                <a:cs typeface="Arial Narrow"/>
              </a:rPr>
              <a:t>on</a:t>
            </a:r>
            <a:br>
              <a:rPr lang="en-US" sz="900" spc="-5" dirty="0">
                <a:solidFill>
                  <a:schemeClr val="bg1"/>
                </a:solidFill>
                <a:latin typeface="Arial Narrow"/>
                <a:cs typeface="Arial Narrow"/>
              </a:rPr>
            </a:br>
            <a:endParaRPr sz="9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A8AC026E-33CA-4072-BDFD-314C5D1AE6D7}"/>
              </a:ext>
            </a:extLst>
          </p:cNvPr>
          <p:cNvSpPr/>
          <p:nvPr/>
        </p:nvSpPr>
        <p:spPr>
          <a:xfrm>
            <a:off x="2676936" y="8435771"/>
            <a:ext cx="389462" cy="145274"/>
          </a:xfrm>
          <a:prstGeom prst="rightArrow">
            <a:avLst/>
          </a:prstGeom>
          <a:gradFill>
            <a:gsLst>
              <a:gs pos="0">
                <a:srgbClr val="0000CC"/>
              </a:gs>
              <a:gs pos="100000">
                <a:schemeClr val="accent1">
                  <a:tint val="65000"/>
                  <a:satMod val="100000"/>
                  <a:lumMod val="100000"/>
                </a:schemeClr>
              </a:gs>
              <a:gs pos="100000">
                <a:schemeClr val="accent1">
                  <a:tint val="70000"/>
                  <a:satMod val="100000"/>
                  <a:lumMod val="10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CB3520-4FA8-4E41-9D4C-E40F9DE4F55A}"/>
              </a:ext>
            </a:extLst>
          </p:cNvPr>
          <p:cNvSpPr txBox="1"/>
          <p:nvPr/>
        </p:nvSpPr>
        <p:spPr>
          <a:xfrm>
            <a:off x="8786161" y="1814606"/>
            <a:ext cx="8051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Prog. Rev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Enrichment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 for All</a:t>
            </a:r>
          </a:p>
        </p:txBody>
      </p:sp>
      <p:sp>
        <p:nvSpPr>
          <p:cNvPr id="468" name="TextBox 467"/>
          <p:cNvSpPr txBox="1"/>
          <p:nvPr/>
        </p:nvSpPr>
        <p:spPr>
          <a:xfrm flipH="1">
            <a:off x="2549674" y="2500576"/>
            <a:ext cx="8414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BSL-2a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Unity of Control</a:t>
            </a:r>
          </a:p>
        </p:txBody>
      </p:sp>
      <p:sp>
        <p:nvSpPr>
          <p:cNvPr id="466" name="TextBox 465"/>
          <p:cNvSpPr txBox="1"/>
          <p:nvPr/>
        </p:nvSpPr>
        <p:spPr>
          <a:xfrm>
            <a:off x="2472822" y="3180594"/>
            <a:ext cx="9777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EL-2i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 Narrow" panose="020B0606020202030204" pitchFamily="34" charset="0"/>
              </a:rPr>
              <a:t>Ends Focus of Grants </a:t>
            </a: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&amp; Contracts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691134" y="3178954"/>
            <a:ext cx="91432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endParaRPr lang="en-US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GP-2f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Board/Committee Principals</a:t>
            </a:r>
            <a:endParaRPr lang="en-US" sz="900" dirty="0">
              <a:solidFill>
                <a:schemeClr val="bg1"/>
              </a:solidFill>
              <a:latin typeface="Gloucester MT Extra Condensed" panose="02030808020601010101" pitchFamily="18" charset="0"/>
            </a:endParaRPr>
          </a:p>
        </p:txBody>
      </p:sp>
      <p:sp>
        <p:nvSpPr>
          <p:cNvPr id="222" name="object 84">
            <a:extLst>
              <a:ext uri="{FF2B5EF4-FFF2-40B4-BE49-F238E27FC236}">
                <a16:creationId xmlns:a16="http://schemas.microsoft.com/office/drawing/2014/main" id="{F2694227-960D-4193-9F75-236B266B2896}"/>
              </a:ext>
            </a:extLst>
          </p:cNvPr>
          <p:cNvSpPr/>
          <p:nvPr/>
        </p:nvSpPr>
        <p:spPr>
          <a:xfrm>
            <a:off x="755149" y="5441365"/>
            <a:ext cx="825825" cy="68038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F17B76DD-DE90-435B-A96D-4D490F81FFA1}"/>
              </a:ext>
            </a:extLst>
          </p:cNvPr>
          <p:cNvSpPr txBox="1"/>
          <p:nvPr/>
        </p:nvSpPr>
        <p:spPr>
          <a:xfrm>
            <a:off x="723568" y="5409870"/>
            <a:ext cx="8894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Chile/Pozole Feed</a:t>
            </a:r>
          </a:p>
        </p:txBody>
      </p:sp>
      <p:sp>
        <p:nvSpPr>
          <p:cNvPr id="224" name="object 84">
            <a:extLst>
              <a:ext uri="{FF2B5EF4-FFF2-40B4-BE49-F238E27FC236}">
                <a16:creationId xmlns:a16="http://schemas.microsoft.com/office/drawing/2014/main" id="{C3D7A757-5820-4DDB-89A1-1AEDE1A81028}"/>
              </a:ext>
            </a:extLst>
          </p:cNvPr>
          <p:cNvSpPr/>
          <p:nvPr/>
        </p:nvSpPr>
        <p:spPr>
          <a:xfrm>
            <a:off x="741503" y="4685001"/>
            <a:ext cx="849215" cy="70934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434" name="TextBox 433"/>
          <p:cNvSpPr txBox="1"/>
          <p:nvPr/>
        </p:nvSpPr>
        <p:spPr>
          <a:xfrm>
            <a:off x="750340" y="3911232"/>
            <a:ext cx="816576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EL-2a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Treatment of People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754127" y="4632200"/>
            <a:ext cx="833685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EL-2b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Treatment of Staff</a:t>
            </a:r>
          </a:p>
        </p:txBody>
      </p:sp>
      <p:sp>
        <p:nvSpPr>
          <p:cNvPr id="228" name="object 84">
            <a:extLst>
              <a:ext uri="{FF2B5EF4-FFF2-40B4-BE49-F238E27FC236}">
                <a16:creationId xmlns:a16="http://schemas.microsoft.com/office/drawing/2014/main" id="{3A95DECA-8EC1-4D55-ACCD-584E0918AE57}"/>
              </a:ext>
            </a:extLst>
          </p:cNvPr>
          <p:cNvSpPr/>
          <p:nvPr/>
        </p:nvSpPr>
        <p:spPr>
          <a:xfrm>
            <a:off x="4301488" y="4757723"/>
            <a:ext cx="827024" cy="70131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83634C41-DFC1-403F-BDA2-CC04F581B206}"/>
              </a:ext>
            </a:extLst>
          </p:cNvPr>
          <p:cNvSpPr txBox="1"/>
          <p:nvPr/>
        </p:nvSpPr>
        <p:spPr>
          <a:xfrm>
            <a:off x="4287669" y="3982350"/>
            <a:ext cx="8760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GP-2h Cost of Governance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5FD7057E-B104-489B-93E8-9DE41ACFC3A9}"/>
              </a:ext>
            </a:extLst>
          </p:cNvPr>
          <p:cNvSpPr txBox="1"/>
          <p:nvPr/>
        </p:nvSpPr>
        <p:spPr>
          <a:xfrm>
            <a:off x="3388723" y="3978730"/>
            <a:ext cx="85895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br>
              <a:rPr lang="en-US" sz="1636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BSL 2d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Monitoring Supt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Performance</a:t>
            </a:r>
          </a:p>
        </p:txBody>
      </p:sp>
      <p:sp>
        <p:nvSpPr>
          <p:cNvPr id="474" name="TextBox 473"/>
          <p:cNvSpPr txBox="1"/>
          <p:nvPr/>
        </p:nvSpPr>
        <p:spPr>
          <a:xfrm>
            <a:off x="3381585" y="3182964"/>
            <a:ext cx="89043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ENDS-2b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Personal Skills Development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93172" y="3187226"/>
            <a:ext cx="81910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  <a:br>
              <a:rPr lang="en-US" sz="1636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GP-2c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Board Agenda Planning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15871" y="4707463"/>
            <a:ext cx="85704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Ends-2c Social Skills Development</a:t>
            </a:r>
          </a:p>
        </p:txBody>
      </p:sp>
      <p:sp>
        <p:nvSpPr>
          <p:cNvPr id="251" name="object 226">
            <a:extLst>
              <a:ext uri="{FF2B5EF4-FFF2-40B4-BE49-F238E27FC236}">
                <a16:creationId xmlns:a16="http://schemas.microsoft.com/office/drawing/2014/main" id="{04FA3A70-74C3-42E2-ABFF-012704739F6C}"/>
              </a:ext>
            </a:extLst>
          </p:cNvPr>
          <p:cNvSpPr/>
          <p:nvPr/>
        </p:nvSpPr>
        <p:spPr>
          <a:xfrm>
            <a:off x="5176856" y="2554388"/>
            <a:ext cx="826757" cy="646011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E6860E82-9079-47B4-B2F5-2A91F3E30A5D}"/>
              </a:ext>
            </a:extLst>
          </p:cNvPr>
          <p:cNvSpPr txBox="1"/>
          <p:nvPr/>
        </p:nvSpPr>
        <p:spPr>
          <a:xfrm>
            <a:off x="5186652" y="2488699"/>
            <a:ext cx="87968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8</a:t>
            </a:r>
            <a:r>
              <a:rPr lang="en-US" sz="900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th</a:t>
            </a: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 Grade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HS &amp; B Plan</a:t>
            </a:r>
          </a:p>
          <a:p>
            <a:pPr algn="ctr"/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264" name="object 226">
            <a:extLst>
              <a:ext uri="{FF2B5EF4-FFF2-40B4-BE49-F238E27FC236}">
                <a16:creationId xmlns:a16="http://schemas.microsoft.com/office/drawing/2014/main" id="{A3A3A026-EB27-45CF-8C8E-36C61C6764EF}"/>
              </a:ext>
            </a:extLst>
          </p:cNvPr>
          <p:cNvSpPr/>
          <p:nvPr/>
        </p:nvSpPr>
        <p:spPr>
          <a:xfrm>
            <a:off x="4279872" y="7480986"/>
            <a:ext cx="835218" cy="590556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8FAB7806-5749-4AF2-8D1C-D2B6B02C735C}"/>
              </a:ext>
            </a:extLst>
          </p:cNvPr>
          <p:cNvSpPr txBox="1"/>
          <p:nvPr/>
        </p:nvSpPr>
        <p:spPr>
          <a:xfrm>
            <a:off x="4261778" y="7519424"/>
            <a:ext cx="9049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br>
              <a:rPr lang="en-US" sz="1455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Dessert w/Board</a:t>
            </a:r>
          </a:p>
        </p:txBody>
      </p:sp>
      <p:sp>
        <p:nvSpPr>
          <p:cNvPr id="267" name="object 142">
            <a:extLst>
              <a:ext uri="{FF2B5EF4-FFF2-40B4-BE49-F238E27FC236}">
                <a16:creationId xmlns:a16="http://schemas.microsoft.com/office/drawing/2014/main" id="{1C83F7E0-83FA-4F84-B34D-E87D1AA06B22}"/>
              </a:ext>
            </a:extLst>
          </p:cNvPr>
          <p:cNvSpPr txBox="1"/>
          <p:nvPr/>
        </p:nvSpPr>
        <p:spPr>
          <a:xfrm>
            <a:off x="7885756" y="4025987"/>
            <a:ext cx="844166" cy="6030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-1155" algn="ctr">
              <a:lnSpc>
                <a:spcPct val="93700"/>
              </a:lnSpc>
            </a:pPr>
            <a:r>
              <a:rPr lang="en-US" sz="1600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r>
              <a:rPr sz="1636" spc="-9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 </a:t>
            </a:r>
            <a:endParaRPr lang="en-US" sz="1636" spc="-9" dirty="0">
              <a:solidFill>
                <a:srgbClr val="FFFFFF"/>
              </a:solidFill>
              <a:latin typeface="Gloucester MT Extra Condensed"/>
              <a:cs typeface="Gloucester MT Extra Condensed"/>
            </a:endParaRPr>
          </a:p>
          <a:p>
            <a:pPr marL="11546" marR="11546" indent="-1155" algn="ctr">
              <a:lnSpc>
                <a:spcPct val="937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Board</a:t>
            </a:r>
          </a:p>
          <a:p>
            <a:pPr marL="11546" marR="11546" indent="-1155" algn="ctr">
              <a:lnSpc>
                <a:spcPct val="93700"/>
              </a:lnSpc>
            </a:pPr>
            <a:r>
              <a:rPr lang="en-US" sz="900" spc="-5" dirty="0">
                <a:solidFill>
                  <a:srgbClr val="FFFFFF"/>
                </a:solidFill>
                <a:latin typeface="Arial Narrow"/>
                <a:cs typeface="Arial Narrow"/>
              </a:rPr>
              <a:t>Priorities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442" name="TextBox 441"/>
          <p:cNvSpPr txBox="1"/>
          <p:nvPr/>
        </p:nvSpPr>
        <p:spPr>
          <a:xfrm>
            <a:off x="10606025" y="2508588"/>
            <a:ext cx="816067" cy="763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GP-2b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Board Job Description</a:t>
            </a:r>
          </a:p>
        </p:txBody>
      </p:sp>
      <p:sp>
        <p:nvSpPr>
          <p:cNvPr id="415" name="TextBox 414"/>
          <p:cNvSpPr txBox="1"/>
          <p:nvPr/>
        </p:nvSpPr>
        <p:spPr>
          <a:xfrm>
            <a:off x="11445487" y="3185741"/>
            <a:ext cx="942732" cy="889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EL-2g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Compensation &amp; Benefits</a:t>
            </a:r>
          </a:p>
          <a:p>
            <a:pPr algn="ctr"/>
            <a:endParaRPr lang="en-US" sz="818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53" name="TextBox 452"/>
          <p:cNvSpPr txBox="1"/>
          <p:nvPr/>
        </p:nvSpPr>
        <p:spPr>
          <a:xfrm>
            <a:off x="14153566" y="4003310"/>
            <a:ext cx="8680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Policy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EL-2f</a:t>
            </a:r>
            <a:b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Asset Protection</a:t>
            </a:r>
          </a:p>
        </p:txBody>
      </p:sp>
      <p:sp>
        <p:nvSpPr>
          <p:cNvPr id="269" name="object 226">
            <a:extLst>
              <a:ext uri="{FF2B5EF4-FFF2-40B4-BE49-F238E27FC236}">
                <a16:creationId xmlns:a16="http://schemas.microsoft.com/office/drawing/2014/main" id="{B6E4B49D-6FA6-410F-9F37-8F596BA30E7E}"/>
              </a:ext>
            </a:extLst>
          </p:cNvPr>
          <p:cNvSpPr/>
          <p:nvPr/>
        </p:nvSpPr>
        <p:spPr>
          <a:xfrm>
            <a:off x="13303262" y="5443550"/>
            <a:ext cx="823118" cy="671467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589FDA62-DD29-46FE-B47C-E0BBB85B6F6F}"/>
              </a:ext>
            </a:extLst>
          </p:cNvPr>
          <p:cNvSpPr txBox="1"/>
          <p:nvPr/>
        </p:nvSpPr>
        <p:spPr>
          <a:xfrm>
            <a:off x="13294216" y="5479119"/>
            <a:ext cx="9049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Gloucester MT Extra Condensed" panose="02030808020601010101" pitchFamily="18" charset="0"/>
              </a:rPr>
              <a:t>Stakeholder</a:t>
            </a:r>
            <a:br>
              <a:rPr lang="en-US" sz="1455" dirty="0">
                <a:solidFill>
                  <a:schemeClr val="bg1"/>
                </a:solidFill>
                <a:latin typeface="Gloucester MT Extra Condensed" panose="02030808020601010101" pitchFamily="18" charset="0"/>
              </a:rPr>
            </a:b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Dessert w/Board</a:t>
            </a:r>
          </a:p>
        </p:txBody>
      </p:sp>
      <p:sp>
        <p:nvSpPr>
          <p:cNvPr id="275" name="object 140">
            <a:extLst>
              <a:ext uri="{FF2B5EF4-FFF2-40B4-BE49-F238E27FC236}">
                <a16:creationId xmlns:a16="http://schemas.microsoft.com/office/drawing/2014/main" id="{C83A11E4-4852-4F81-A4DB-8B7A6A390024}"/>
              </a:ext>
            </a:extLst>
          </p:cNvPr>
          <p:cNvSpPr/>
          <p:nvPr/>
        </p:nvSpPr>
        <p:spPr>
          <a:xfrm>
            <a:off x="7876802" y="4662804"/>
            <a:ext cx="873818" cy="615553"/>
          </a:xfrm>
          <a:custGeom>
            <a:avLst/>
            <a:gdLst/>
            <a:ahLst/>
            <a:cxnLst/>
            <a:rect l="l" t="t" r="r" b="b"/>
            <a:pathLst>
              <a:path w="914400" h="611124">
                <a:moveTo>
                  <a:pt x="0" y="0"/>
                </a:moveTo>
                <a:lnTo>
                  <a:pt x="914400" y="0"/>
                </a:lnTo>
                <a:lnTo>
                  <a:pt x="914400" y="611124"/>
                </a:lnTo>
                <a:lnTo>
                  <a:pt x="0" y="611124"/>
                </a:lnTo>
                <a:lnTo>
                  <a:pt x="0" y="0"/>
                </a:lnTo>
                <a:close/>
              </a:path>
            </a:pathLst>
          </a:custGeom>
          <a:solidFill>
            <a:srgbClr val="000099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636"/>
          </a:p>
        </p:txBody>
      </p:sp>
      <p:sp>
        <p:nvSpPr>
          <p:cNvPr id="280" name="object 336">
            <a:extLst>
              <a:ext uri="{FF2B5EF4-FFF2-40B4-BE49-F238E27FC236}">
                <a16:creationId xmlns:a16="http://schemas.microsoft.com/office/drawing/2014/main" id="{F2A31AA2-144B-43E0-B3F7-376A81BD8B3C}"/>
              </a:ext>
            </a:extLst>
          </p:cNvPr>
          <p:cNvSpPr txBox="1"/>
          <p:nvPr/>
        </p:nvSpPr>
        <p:spPr>
          <a:xfrm>
            <a:off x="7868417" y="4693425"/>
            <a:ext cx="846662" cy="5118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marR="11546" indent="577" algn="ctr">
              <a:lnSpc>
                <a:spcPct val="90900"/>
              </a:lnSpc>
            </a:pPr>
            <a:r>
              <a:rPr lang="en-US" sz="1600" spc="-18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  <a:t>Board</a:t>
            </a:r>
            <a:br>
              <a:rPr lang="en-US" sz="1636" spc="-18" dirty="0">
                <a:solidFill>
                  <a:srgbClr val="FFFFFF"/>
                </a:solidFill>
                <a:latin typeface="Gloucester MT Extra Condensed"/>
                <a:cs typeface="Gloucester MT Extra Condensed"/>
              </a:rPr>
            </a:b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Ret</a:t>
            </a:r>
            <a:r>
              <a:rPr sz="900" spc="-9" dirty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sz="900" spc="-5" dirty="0">
                <a:solidFill>
                  <a:srgbClr val="FFFFFF"/>
                </a:solidFill>
                <a:latin typeface="Arial Narrow"/>
                <a:cs typeface="Arial Narrow"/>
              </a:rPr>
              <a:t>eat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243" name="object 11">
            <a:extLst>
              <a:ext uri="{FF2B5EF4-FFF2-40B4-BE49-F238E27FC236}">
                <a16:creationId xmlns:a16="http://schemas.microsoft.com/office/drawing/2014/main" id="{02544D23-2C3E-4543-AF4A-6ACA8E228C1C}"/>
              </a:ext>
            </a:extLst>
          </p:cNvPr>
          <p:cNvSpPr txBox="1"/>
          <p:nvPr/>
        </p:nvSpPr>
        <p:spPr>
          <a:xfrm>
            <a:off x="1621623" y="423265"/>
            <a:ext cx="806236" cy="703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endParaRPr lang="en-US" sz="1600" b="1" spc="-73" dirty="0">
              <a:solidFill>
                <a:srgbClr val="000099"/>
              </a:solidFill>
              <a:latin typeface="Franklin Gothic Book" panose="020B0503020102020204" pitchFamily="34" charset="0"/>
              <a:cs typeface="Gloucester MT Extra Condensed"/>
            </a:endParaRPr>
          </a:p>
          <a:p>
            <a:pPr marL="11546" algn="ctr"/>
            <a:r>
              <a:rPr lang="en-US" sz="1600" b="1" spc="-73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Study</a:t>
            </a:r>
          </a:p>
          <a:p>
            <a:pPr marL="11546" algn="ctr"/>
            <a:r>
              <a:rPr lang="en-US" sz="1600" b="1" spc="-73" dirty="0">
                <a:solidFill>
                  <a:srgbClr val="000099"/>
                </a:solidFill>
                <a:latin typeface="Franklin Gothic Book" panose="020B0503020102020204" pitchFamily="34" charset="0"/>
                <a:cs typeface="Gloucester MT Extra Condensed"/>
              </a:rPr>
              <a:t>Feb</a:t>
            </a:r>
          </a:p>
        </p:txBody>
      </p:sp>
      <p:sp>
        <p:nvSpPr>
          <p:cNvPr id="250" name="object 303">
            <a:extLst>
              <a:ext uri="{FF2B5EF4-FFF2-40B4-BE49-F238E27FC236}">
                <a16:creationId xmlns:a16="http://schemas.microsoft.com/office/drawing/2014/main" id="{ACDAB64D-3764-4B93-9D60-170F3FCC2A96}"/>
              </a:ext>
            </a:extLst>
          </p:cNvPr>
          <p:cNvSpPr txBox="1"/>
          <p:nvPr/>
        </p:nvSpPr>
        <p:spPr>
          <a:xfrm>
            <a:off x="11523488" y="4737674"/>
            <a:ext cx="807632" cy="58987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46" algn="ctr"/>
            <a:r>
              <a:rPr lang="en-US" sz="1636" spc="-9" dirty="0">
                <a:solidFill>
                  <a:schemeClr val="bg1"/>
                </a:solidFill>
                <a:latin typeface="Gloucester MT Extra Condensed"/>
                <a:cs typeface="Gloucester MT Extra Condensed"/>
              </a:rPr>
              <a:t>Stakeholder</a:t>
            </a:r>
          </a:p>
          <a:p>
            <a:pPr marL="11546" algn="ctr"/>
            <a:r>
              <a:rPr lang="en-US" sz="900" spc="-9" dirty="0">
                <a:solidFill>
                  <a:schemeClr val="bg1"/>
                </a:solidFill>
                <a:latin typeface="Arial Narrow" panose="020B0606020202030204" pitchFamily="34" charset="0"/>
                <a:cs typeface="Gloucester MT Extra Condensed"/>
              </a:rPr>
              <a:t>Legislative</a:t>
            </a:r>
          </a:p>
          <a:p>
            <a:pPr marL="11546" algn="ctr"/>
            <a:r>
              <a:rPr lang="en-US" sz="900" spc="-9" dirty="0">
                <a:solidFill>
                  <a:schemeClr val="bg1"/>
                </a:solidFill>
                <a:latin typeface="Arial Narrow" panose="020B0606020202030204" pitchFamily="34" charset="0"/>
                <a:cs typeface="Gloucester MT Extra Condensed"/>
              </a:rPr>
              <a:t>Visits</a:t>
            </a:r>
            <a:endParaRPr sz="900" dirty="0">
              <a:solidFill>
                <a:schemeClr val="bg1"/>
              </a:solidFill>
              <a:latin typeface="Arial Narrow" panose="020B0606020202030204" pitchFamily="34" charset="0"/>
              <a:cs typeface="Gloucester MT Extra Condensed"/>
            </a:endParaRPr>
          </a:p>
          <a:p>
            <a:pPr marL="48491">
              <a:spcBef>
                <a:spcPts val="241"/>
              </a:spcBef>
            </a:pPr>
            <a:endParaRPr sz="818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28654</TotalTime>
  <Words>607</Words>
  <Application>Microsoft Office PowerPoint</Application>
  <PresentationFormat>Custom</PresentationFormat>
  <Paragraphs>233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 Narrow</vt:lpstr>
      <vt:lpstr>Calibri</vt:lpstr>
      <vt:lpstr>Corbel</vt:lpstr>
      <vt:lpstr>Franklin Gothic Book</vt:lpstr>
      <vt:lpstr>Franklin Gothic Demi</vt:lpstr>
      <vt:lpstr>Gloucester MT Extra Condensed</vt:lpstr>
      <vt:lpstr>Times New Roman</vt:lpstr>
      <vt:lpstr>Basis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McConnell</dc:creator>
  <cp:lastModifiedBy>Janice Stewart</cp:lastModifiedBy>
  <cp:revision>326</cp:revision>
  <cp:lastPrinted>2023-02-13T20:37:14Z</cp:lastPrinted>
  <dcterms:created xsi:type="dcterms:W3CDTF">2017-12-12T12:17:38Z</dcterms:created>
  <dcterms:modified xsi:type="dcterms:W3CDTF">2023-02-16T00:22:33Z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2017-11-14T00:00:00Z</vt:filetime>
  </property>
  <property fmtid="{D5CDD505-2E9C-101B-9397-08002B2CF9AE}" pid="3" name="LastSaved">
    <vt:filetime>2017-12-12T00:00:00Z</vt:filetime>
  </property>
</Properties>
</file>